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69" r:id="rId2"/>
    <p:sldId id="404" r:id="rId3"/>
    <p:sldId id="278" r:id="rId4"/>
    <p:sldId id="520" r:id="rId5"/>
    <p:sldId id="366" r:id="rId6"/>
    <p:sldId id="522" r:id="rId7"/>
    <p:sldId id="377" r:id="rId8"/>
    <p:sldId id="261" r:id="rId9"/>
    <p:sldId id="265" r:id="rId10"/>
    <p:sldId id="391" r:id="rId11"/>
    <p:sldId id="390" r:id="rId12"/>
    <p:sldId id="389" r:id="rId13"/>
    <p:sldId id="523" r:id="rId14"/>
    <p:sldId id="292" r:id="rId15"/>
    <p:sldId id="405" r:id="rId16"/>
    <p:sldId id="256" r:id="rId17"/>
    <p:sldId id="257" r:id="rId18"/>
    <p:sldId id="526" r:id="rId19"/>
    <p:sldId id="527" r:id="rId20"/>
    <p:sldId id="530" r:id="rId21"/>
    <p:sldId id="415" r:id="rId22"/>
    <p:sldId id="419" r:id="rId23"/>
    <p:sldId id="421" r:id="rId24"/>
    <p:sldId id="384" r:id="rId25"/>
    <p:sldId id="528" r:id="rId26"/>
    <p:sldId id="429" r:id="rId27"/>
    <p:sldId id="280" r:id="rId28"/>
    <p:sldId id="401" r:id="rId29"/>
    <p:sldId id="279" r:id="rId30"/>
    <p:sldId id="387" r:id="rId31"/>
    <p:sldId id="374" r:id="rId32"/>
    <p:sldId id="402" r:id="rId33"/>
    <p:sldId id="385" r:id="rId34"/>
    <p:sldId id="382" r:id="rId35"/>
    <p:sldId id="381" r:id="rId36"/>
    <p:sldId id="286" r:id="rId37"/>
    <p:sldId id="525" r:id="rId38"/>
    <p:sldId id="397" r:id="rId39"/>
    <p:sldId id="398" r:id="rId40"/>
    <p:sldId id="531" r:id="rId41"/>
    <p:sldId id="532" r:id="rId42"/>
    <p:sldId id="376" r:id="rId43"/>
    <p:sldId id="406" r:id="rId44"/>
    <p:sldId id="287" r:id="rId45"/>
    <p:sldId id="426" r:id="rId46"/>
    <p:sldId id="529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944"/>
    <a:srgbClr val="00355E"/>
    <a:srgbClr val="B5B6BC"/>
    <a:srgbClr val="7D1546"/>
    <a:srgbClr val="D9D9D9"/>
    <a:srgbClr val="A9758F"/>
    <a:srgbClr val="B2095A"/>
    <a:srgbClr val="AE0C58"/>
    <a:srgbClr val="C00000"/>
    <a:srgbClr val="CCE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7"/>
    <p:restoredTop sz="77197" autoAdjust="0"/>
  </p:normalViewPr>
  <p:slideViewPr>
    <p:cSldViewPr snapToGrid="0">
      <p:cViewPr varScale="1">
        <p:scale>
          <a:sx n="86" d="100"/>
          <a:sy n="86" d="100"/>
        </p:scale>
        <p:origin x="1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1 379 24575,'14'-9'0,"0"0"0,2-1 0,4 0 0,2-3 0,4 1 0,-2 0 0,0 1 0,5-1 0,-8 4 0,3 0 0,-11 4 0,-2 1 0,1 1 0,0-1 0,2 0 0,0-1 0,0 2 0,2-1 0,-2 2 0,3-1 0,0-1 0,-2 1 0,-2-1 0,2 2 0,-1-1 0,0 0 0,2 0 0,1 0 0,-1 1 0,3-1 0,-2 1 0,1 0 0,-5 0 0,-1-1 0,-4 2 0,1-1 0,1 0 0,6 0 0,-2 1 0,4-1 0,-2 1 0,-1-1 0,3 1 0,-2 0 0,-1 0 0,-2 0 0,-1 0 0,1 0 0,0 0 0,3 1 0,0 0 0,2 0 0,7 1 0,1 1 0,4 0 0,-6 0 0,-1 0 0,-3-1 0,-2 0 0,2 1 0,-6-1 0,1 0 0,-2 0 0,1 0 0,-1 0 0,0 0 0,0 0 0,1 0 0,0 1 0,0-1 0,2 1 0,-4 0 0,1-1 0,-1 0 0,0 0 0,0 0 0,0 0 0,-1 0 0,0 0 0,3 1 0,0 0 0,5 1 0,-2 0 0,0 0 0,-2 0 0,1 0 0,-2-1 0,-1 0 0,2 1 0,-1-1 0,2 1 0,-1-1 0,-1 0 0,-2 0 0,-2-1 0,1 1 0,1 1 0,0-1 0,0-1 0,-4 0 0,4 2 0,1-1 0,2 2 0,-2-1 0,1 0 0,-2-2 0,-2-1 0,0 1 0,1 1 0,3 0 0,4 1 0,2 2 0,0 0 0,-1-1 0,-5 0 0,0-1 0,-1-1 0,-2 0 0,-3-1 0,1 0 0,-3-1 0,2 1 0,-1-1 0,1 0 0,1 1 0,2 0 0,2 0 0,2 2 0,1-1 0,-1 0 0,-1-1 0,-2 0 0,3 1 0,-2-2 0,4 2 0,-1-1 0,1 2 0,2-1 0,-1 0 0,-3-2 0,-1 1 0,-1-1 0,3-1 0,1 2 0,4-1 0,2 1 0,-1-1 0,6 1 0,-7 0 0,3-2 0,-8 1 0,1-1 0,1 0 0,4 1 0,-2-1 0,3 0 0,-5 0 0,-1 0 0,0 0 0,-2 0 0,0 0 0,0 0 0,0 0 0,1 0 0,-2 0 0,0 0 0,-3 0 0,0-2 0,0 2 0,2 0 0,0 0 0,2-1 0,3 1 0,-1-2 0,-1 1 0,0-1 0,-3 1 0,4-2 0,-1 2 0,1-1 0,1 2 0,-1-1 0,1 0 0,0 1 0,-2-2 0,0 2 0,0-2 0,0 1 0,0-1 0,6-2 0,-4 0 0,4-1 0,-5 1 0,3-1 0,-2 1 0,4-1 0,-2 1 0,1-1 0,2 0 0,0 0 0,1 1 0,-2 0 0,-2-1 0,-2 1 0,-1-1 0,-1 1 0,1 0 0,-2 0 0,-1 0 0,-3 1 0,2-1 0,-1 0 0,0 0 0,2-1 0,-1 0 0,0-1 0,0 2 0,0-1 0,2 1 0,-2 0 0,3 0 0,-1-2 0,3 1 0,0-2 0,0 2 0,-4 0 0,0 0 0,0 1 0,-2-1 0,4 0 0,-2-1 0,1 0 0,1 0 0,-1 0 0,3 0 0,-2 0 0,1 0 0,-1 0 0,2-1 0,0 0 0,2-2 0,0 1 0,0 0 0,-3 1 0,0 0 0,-1 0 0,0 1 0,2-1 0,-1 1 0,1 1 0,-3 0 0,-1 2 0,-4 0 0,0 1 0,-2 1 0,2-1 0,4 0 0,1 0 0,0 0 0,1 0 0,0 0 0,-1 1 0,2-1 0,3 0 0,0 0 0,10 1 0,-3 0 0,5 0 0,-7 1 0,-4 0 0,-5 1 0,0 0 0,0 0 0,3 1 0,-4-1 0,-1 0 0,-7 0 0,-2-1 0,1 0 0,-1 0 0,1 1 0,-2-1 0,1 0 0,1 1 0,2-1 0,1 0 0,2 0 0,0 1 0,1-1 0,3 2 0,1 0 0,-1-1 0,0 1 0,-3 0 0,2 0 0,1 0 0,0 0 0,-2 1 0,-1-2 0,0 2 0,0-1 0,-2 0 0,-1-1 0,-3-1 0,1 1 0,-1-1 0,0 1 0,3 0 0,0 1 0,2-1 0,-2 1 0,-1-2 0,0 2 0,0-1 0,2 2 0,3-3 0,-1 2 0,0-2 0,-5 1 0,-3-1 0,-2 1 0,5 2 0,1-1 0,5 3 0,3 0 0,3 1 0,0 0 0,-2-1 0,0 0 0,-2-1 0,1 1 0,1-1 0,0 2 0,-2 1 0,3 0 0,-1 0 0,0-1 0,-2 0 0,1-1 0,-1 0 0,1 1 0,-2-1 0,0 0 0,1 2 0,0-2 0,-3 0 0,-3-3 0,-5-1 0,-2 0 0,4 2 0,1 0 0,7 3 0,1-1 0,0 0 0,3 1 0,-3 0 0,1-1 0,1 1 0,1 2 0,1 0 0,6 1 0,-2 0 0,3-1 0,-3-1 0,-3 0 0,-2-2 0,-1-1 0,0 2 0,-1-3 0,2 2 0,-1-3 0,-1 0 0,0 0 0,-3-1 0,1 0 0,0 1 0,-1 0 0,0 1 0,0-1 0,-1-1 0,1 1 0,-1-1 0,0-1 0,-1 1 0,0 0 0,0 0 0,2 0 0,0 0 0,2 0 0,2-1 0,-1 0 0,-2 0 0,-2 0 0,-1 0 0,1 0 0,4 0 0,2 0 0,0 0 0,0 0 0,-3 0 0,-4 0 0,-1 0 0,-1 0 0,-2 0 0,3 0 0,-2 0 0,3 0 0,-1 0 0,5-1 0,-1 0 0,3-1 0,-1 0 0,0 2 0,1-2 0,-1 1 0,7-2 0,0 1 0,4-1 0,0-1 0,-3 1 0,-1-1 0,2-1 0,-2 1 0,4-1 0,0 0 0,-4-1 0,-2 0 0,-2-1 0,0 1 0,-2 0 0,5-2 0,1 2 0,4-3 0,2 1 0,0-2 0,3 0 0,0-1 0,-2 1 0,2-2 0,-2 1 0,3-1 0,-4 1 0,4-1 0,-6 1 0,5-2 0,-6 2 0,-2-1 0,-1 2 0,-5 1 0,0 2 0,-1 0 0,-2 1 0,1 0 0,-2 1 0,0 0 0,-2 1 0,-1 0 0,0 1 0,-1 0 0,1 0 0,2-1 0,1 1 0,1-1 0,1 2 0,0-2 0,0 2 0,1 0 0,0 1 0,1-1 0,-3 1 0,2 0 0,-2-1 0,0 1 0,0 1 0,1 0 0,0-1 0,1 1 0,1 0 0,1 0 0,1 0 0,-1 0 0,-1 1 0,-1 0 0,-1 0 0,1-1 0,0 0 0,-4 0 0,-3 0 0,-2 0 0,-2 0 0,3 1 0,3 0 0,1 0 0,3 1 0,-1 0 0,0 1 0,-3-1 0,-1 1 0,-1 0 0,3 1 0,2 1 0,7 2 0,-2 0 0,-3-1 0,-3-3 0,-4 0 0,-1-1 0,2 1 0,-2-1 0,-1 0 0,-3-1 0,-3 0 0,4 1 0,4 1 0,7 3 0,-2 0 0,1-1 0,-5-2 0,-5-1 0,-2-1 0,-2 0 0,2-1 0,0 1 0,2-1 0,-2 1 0,3 0 0,0 1 0,2 0 0,3 0 0,1 0 0,1 2 0,4-1 0,1 2 0,-1-1 0,-1 0 0,-4-1 0,-1 0 0,-1 0 0,0-1 0,-3 1 0,2-2 0,-3 2 0,0-1 0,-1 0 0,1 1 0,4 0 0,0 0 0,2 0 0,-2 1 0,0 0 0,1 1 0,1 0 0,-1-1 0,5 3 0,1 0 0,3 1 0,-1-1 0,-2 1 0,-2-2 0,2 2 0,1-1 0,1 0 0,-3-2 0,-1-1 0,-5-1 0,1-1 0,0 2 0,3 1 0,5 0 0,5 0 0,0 0 0,5 0 0,-2 1 0,-1-2 0,5 3 0,0-1 0,5 0 0,1-1 0,1-2 0,1-1 0,-7-1 0,-5-1 0,-10 0 0,-7 0 0,-4-1 0,-2 1 0,-3 0 0,3-1 0,2-1 0,3 0 0,2 0 0,2-1 0,1-1 0,0 1 0,2-1 0,0 0 0,-1 1 0,0-1 0,-3 0 0,2 0 0,1 0 0,2-1 0,5 0 0,1-1 0,4 0 0,0-2 0,1 1 0,2-1 0,3-3 0,-5 3 0,5-3 0,-5 1 0,7-2 0,1 1 0,4-1 0,-2 1 0,3-3 0,-2 0 0,-2 0 0,-1 0 0,-5 2 0,0 1 0,-8 1 0,-6 3 0,-6 2 0,-6 2 0,-1 1 0,0-1 0,1 1 0,-2-1 0,1 1 0,0 0 0,0-1 0,1 0 0,2-2 0,5-1 0,1-2 0,5 0 0,0-1 0,3 0 0,0 0 0,-2 0 0,3 1 0,-2 1 0,4 0 0,-6 2 0,1 1 0,-2 1 0,-1-1 0,-3 2 0,-2-1 0,-1 2 0,-2 0 0,1 1 0,1-1 0,3 1 0,5 0 0,4 0 0,6 0 0,-1 0 0,-1 0 0,-5 0 0,-6 0 0,0 1 0,-1 0 0,2 1 0,4 0 0,-1 2 0,-1-1 0,-6-1 0,0 1 0,1 1 0,3 2 0,6 3 0,4 1 0,-4-1 0,-3-1 0,-6-1 0,-2-2 0,1 2 0,2 0 0,0-1 0,-2 1 0,0-1 0,1 2 0,1-1 0,1 2 0,-3-3 0,1 2 0,0 0 0,4 2 0,1 1 0,-4-2 0,1 1 0,0-2 0,-1 1 0,-1-2 0,0 2 0,-1-1 0,3 1 0,2 0 0,-2 0 0,-2-2 0,3 2 0,5 0 0,9 4 0,6-1 0,3 1 0,0-2 0,-6-1 0,-6-2 0,-6-1 0,-6-2 0,-1-2 0,-1-1 0,-1 0 0,-1-1 0,-6 0 0,-1-1 0,-1 0 0,2 1 0,5 0 0,8 2 0,7 0 0,6 2 0,-1-1 0,-9-1 0,-5-1 0,-11-2 0,0 1 0,-3-1 0,0 0 0,2 0 0,2 0 0,2 0 0,0 0 0,2 0 0,0 0 0,0 0 0,3 0 0,0 0 0,2 0 0,-2 0 0,-3 0 0,-2 0 0,-3 1 0,-2-1 0,-1 0 0,0 0 0,3 0 0,-1-1 0,3 1 0,-3 0 0,1-1 0,0 1 0,1-1 0,0 1 0,0-1 0,2 0 0,-2 0 0,4 0 0,-2 1 0,1-1 0,-4 0 0,-1 1 0,-2 0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9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0 24575,'-3'19'0,"1"1"0,-3 8 0,2 3 0,-1 1 0,1-2 0,-1-2 0,2-2 0,-1 0 0,0-2 0,0-1 0,0-5 0,1 0 0,0-5 0,0-3 0,0-2 0,2-5 0,0 2 0,0-2 0,0 3 0,-1-3 0,0 0 0,1 0 0,-1 3 0,0-1 0,1 2 0,0-2 0,2-2 0,0-2 0,2-1 0,-3-1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1.7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244 0 24575,'-25'2'0,"1"0"0,-2 3 0,2 1 0,-1 2 0,3 4 0,3 2 0,4 0 0,3-2 0,2 1 0,1-3 0,2 3 0,2-2 0,0 3 0,1 0 0,-1 2 0,3-3 0,-1-3 0,3-3 0,-1-4 0,1 1 0,0 0 0,1 2 0,-1 2 0,2 1 0,0 1 0,1 3 0,2-2 0,1 1 0,1-1 0,2 0 0,2 0 0,2 0 0,0-2 0,3-3 0,-1-2 0,-1 0 0,1-3 0,-3 1 0,0-2 0,1 0 0,-1-2 0,5 1 0,0-3 0,1 2 0,1-1 0,-3 1 0,-1-2 0,-1 0 0,0-4 0,0-3 0,2-3 0,-3 0 0,-1-1 0,-4 1 0,-1 0 0,-2 0 0,-1 2 0,0-3 0,1-1 0,-1-6 0,1 0 0,-2 0 0,-1 2 0,-1 3 0,-1 0 0,0 6 0,0 1 0,-1 6 0,-2 0 0,-1 3 0,-5-2 0,-2 1 0,-3-1 0,2 1 0,2 1 0,5 0 0,2 1 0,-3 0 0,-3 0 0,-4 0 0,-3 0 0,1 0 0,3 0 0,2 0 0,6 1 0,1-1 0,3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3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243 1 24575,'-16'4'0,"0"2"0,-6 1 0,0 5 0,-3 2 0,1 1 0,3 0 0,4-2 0,3-1 0,2-1 0,2-1 0,1 1 0,4-1 0,-2 3 0,0 1 0,2 2 0,0 2 0,2-2 0,1 0 0,2 0 0,0-4 0,0 2 0,0-4 0,0 0 0,0 0 0,4 0 0,3 2 0,3-2 0,3 0 0,-1-2 0,-1 0 0,-1-3 0,1 1 0,-1-3 0,-1-1 0,0-2 0,1 0 0,4-3 0,4 1 0,1 0 0,2 0 0,-3 2 0,-1-1 0,-5 1 0,-5-1 0,-2 1 0,0-4 0,3 0 0,4-6 0,3-1 0,0-3 0,-2 3 0,-4 1 0,-2 2 0,-2 0 0,-1-3 0,1-1 0,-4-3 0,1 1 0,-2-2 0,-1 2 0,-1 1 0,-2 0 0,-1 0 0,-2-2 0,0 1 0,-3-3 0,0 0 0,-3-1 0,-2 2 0,-1 1 0,0 3 0,2 2 0,3 3 0,6 3 0,1 0 0,2 4 0,1 2 0,1 0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5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 98 24575,'-17'9'0,"2"-1"0,-4 2 0,4-3 0,6 0 0,3-2 0,2 0 0,2-1 0,-1 1 0,0 2 0,0 1 0,1 0 0,-1 1 0,3-2 0,-2 2 0,1 0 0,0 1 0,0 0 0,1 0 0,0 1 0,0-1 0,0 0 0,0-2 0,1 0 0,-1-1 0,2-1 0,-1 0 0,3 1 0,1 1 0,2 2 0,4-1 0,0 0 0,4 0 0,1 1 0,1 0 0,2-1 0,1-2 0,0 0 0,-2-4 0,-2-1 0,-4-2 0,4 0 0,-4 0 0,3 0 0,-1-1 0,1-1 0,5-4 0,-1 0 0,4-3 0,-2 1 0,-5-1 0,1 0 0,-8 1 0,3-3 0,-4-1 0,1-4 0,-2-3 0,-4-4 0,0 3 0,-3 2 0,0 1 0,0 0 0,0-2 0,-1-2 0,-2 1 0,-1-1 0,-4 2 0,0 3 0,-3 1 0,-1 3 0,1-1 0,0 6 0,2 1 0,1 3 0,-1 0 0,-3 1 0,-3-2 0,-4 2 0,-3-2 0,0 0 0,0 0 0,4 1 0,5 2 0,5 1 0,3 0 0,1 0 0,0 0 0,-1 0 0,-1 1 0,-2-1 0,-3 1 0,-1 1 0,0 0 0,2 2 0,4-2 0,2 1 0,2-1 0,-2 2 0,0 2 0,-1 1 0,-1 1 0,4-3 0,-1 0 0,3-4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38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1 24575,'-5'19'0,"0"4"0,-1 5 0,0 1 0,0 4 0,2-2 0,0-2 0,2-5 0,0-5 0,2-2 0,-2-4 0,1 1 0,-2 1 0,1 0 0,-2 3 0,2-6 0,0 0 0,1-6 0,0 0 0,0-4 0,1 1 0,-1 0 0,0 2 0,1 0 0,-2 2 0,2-1 0,-2 0 0,2-2 0,-1-1 0,1 0 0,-1 0 0,1 2 0,-1-2 0,1 0 0,0-2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0.5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210 1 24575,'-15'3'0,"-1"3"0,-4 3 0,0 1 0,1-1 0,4-1 0,3 0 0,3-1 0,1 1 0,0 1 0,1 0 0,-1 3 0,-1 1 0,1 0 0,1-1 0,1 1 0,3-1 0,-2 4 0,2 2 0,-2 0 0,2 0 0,1-1 0,1-4 0,1 1 0,0-4 0,0 1 0,1-2 0,0 1 0,2 1 0,2 1 0,1-2 0,3 1 0,1-1 0,4-1 0,1 2 0,0-3 0,-3-1 0,-1-2 0,-3-2 0,-3-1 0,3-1 0,2 1 0,7 0 0,4-1 0,4 0 0,-2 1 0,2-1 0,-8 0 0,-4-1 0,-5 0 0,-3-2 0,1-4 0,0-1 0,4-5 0,0-1 0,1-3 0,-1-2 0,-3 0 0,1-1 0,-1-1 0,-2-1 0,0-2 0,-3-1 0,0 3 0,-4-2 0,0 5 0,-2 0 0,2 4 0,-1 2 0,1 3 0,0 1 0,0 3 0,0 1 0,0 0 0,0 2 0,1 1 0,-1-1 0,0 0 0,-2-2 0,-4-4 0,-1-1 0,-1-1 0,0 2 0,3 2 0,0 2 0,3 1 0,1 0 0,0 1 0,-2-1 0,0 2 0,-1 0 0,-1 0 0,-1 0 0,0-1 0,0 1 0,3 0 0,2 4 0,2-3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2.5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 14 24575,'-15'8'0,"-3"1"0,-3 4 0,-3 3 0,2 0 0,1 1 0,4 0 0,1 0 0,4 2 0,0 0 0,5 0 0,1-4 0,2 0 0,2-2 0,-1 0 0,1-2 0,1-1 0,0 3 0,1-1 0,0 3 0,1-4 0,0 0 0,1-3 0,0-1 0,0 0 0,0-1 0,1-1 0,0-1 0,1-1 0,-1 0 0,-1-1 0,1 0 0,0 1 0,2 0 0,2 2 0,5 3 0,3 0 0,4 0 0,0-1 0,-1-3 0,-4-1 0,-4-1 0,-3-1 0,-2 1 0,-1-2 0,0 1 0,2-1 0,3-2 0,4-1 0,3-3 0,1 1 0,-1 1 0,-5 1 0,-3 1 0,-2-1 0,-1-1 0,6-4 0,1-4 0,6-3 0,0-3 0,0 3 0,-2-1 0,-4 4 0,-2-3 0,-2 4 0,-3-3 0,0 1 0,-2-3 0,0-1 0,-2 3 0,0 0 0,-2 2 0,0 1 0,-1 0 0,-1 1 0,-1-3 0,-4-2 0,-2-2 0,-4 2 0,-2-1 0,-2 2 0,-2 1 0,2-1 0,3 5 0,6 2 0,2 4 0,3 1 0,-1 2 0,-4 0 0,1 0 0,-2 0 0,6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4.7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197 6 24575,'-10'2'0,"-2"4"0,-6 1 0,-2 3 0,1-2 0,0 4 0,3-1 0,2 0 0,4-1 0,3-1 0,2-1 0,-1 1 0,0 0 0,-1 5 0,-1 2 0,2-1 0,2 3 0,0-2 0,1 2 0,1 0 0,1-1 0,1 0 0,1-1 0,0-1 0,2-1 0,0 0 0,2-1 0,2-1 0,3-1 0,3-2 0,0-1 0,-2-3 0,0-1 0,-4-2 0,2 1 0,-2-3 0,1 0 0,4-2 0,4-4 0,0 1 0,-1-1 0,-1 2 0,-5 2 0,3-1 0,-3 1 0,2 0 0,-1-2 0,5-2 0,0-4 0,2-2 0,0-1 0,-6 0 0,-1 1 0,-2 1 0,-1-2 0,-1 0 0,1-3 0,-2-4 0,0 0 0,-2-2 0,-2 3 0,-1 2 0,-1 2 0,0 2 0,-1 2 0,0 2 0,-1-2 0,-1 0 0,-1-1 0,-2 2 0,-1-2 0,0 3 0,1 0 0,2 5 0,3 1 0,-2 1 0,-1 0 0,-5 0 0,-3 0 0,-1 0 0,2 1 0,5 1 0,2 0 0,3 0 0,0 0 0,0 0 0,0 0 0,0 1 0,0-1 0,1 1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7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 1 24575,'-1'10'0,"-1"3"0,-1 10 0,1 2 0,-1 5 0,0 0 0,1-2 0,1-1 0,-1-3 0,1 0 0,-2 1 0,2-1 0,-1-3 0,1-2 0,0-4 0,0-6 0,1-2 0,0-2 0,0 1 0,-1 0 0,1 1 0,-1-2 0,1 0 0,1-7 0,2-5 0,-2 3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49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179 0 24575,'-15'8'0,"1"2"0,-7 4 0,2 3 0,-3 0 0,5 1 0,0-2 0,5-2 0,4 0 0,1 0 0,2 1 0,0 0 0,1 3 0,0-1 0,0 0 0,2-1 0,0-1 0,2-3 0,-1 0 0,1-1 0,0 2 0,2 3 0,1 2 0,3 0 0,-1-3 0,1-3 0,0-1 0,1-1 0,-1 0 0,3 0 0,2 3 0,2-1 0,1-1 0,0-3 0,3-4 0,-2-2 0,5-1 0,-3-1 0,2 1 0,-1-1 0,-3 0 0,-1 0 0,0-3 0,-2 0 0,0-3 0,0-1 0,0-2 0,1 0 0,-1 0 0,0 0 0,-2-1 0,0-2 0,-3-2 0,-2 1 0,-1-4 0,-2 0 0,1-3 0,-2-1 0,-1 0 0,-3-1 0,-3 0 0,-2 0 0,-1 0 0,-1 1 0,2 4 0,1 2 0,-1 3 0,2 2 0,0 2 0,1 4 0,4 1 0,-2 2 0,1-2 0,-2 0 0,0-2 0,-1 1 0,-1-2 0,-1 1 0,0 1 0,1 0 0,2 2 0,0 0 0,0 1 0,-2-1 0,-3 2 0,-2-2 0,2 2 0,1-1 0,4 1 0,-1 0 0,3 0 0,-2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316 166 24575,'19'-6'0,"5"-1"0,1-1 0,3-1 0,-4 1 0,-4 1 0,-3 0 0,-4 2 0,0 0 0,0 0 0,0 0 0,3 1 0,-1-1 0,2-1 0,0 0 0,-2 0 0,1 2 0,-2 0 0,-2 1 0,2 0 0,-3 0 0,2 1 0,-2 0 0,-1 0 0,0 1 0,0-1 0,0 0 0,1 1 0,-1-1 0,2 1 0,-1-1 0,1 1 0,-1-1 0,1 0 0,-1 1 0,3-1 0,1 0 0,3 2 0,-2-2 0,0 0 0,-2 1 0,-1 0 0,-1 0 0,0 1 0,-1-1 0,3 0 0,1-1 0,0 1 0,1 0 0,-1 0 0,0 0 0,-2 1 0,2-2 0,-1 2 0,1-1 0,-1 1 0,1-1 0,0 0 0,3 0 0,-1 0 0,2 1 0,-1 0 0,1 0 0,-2 0 0,1 0 0,0 0 0,-1 0 0,-1 0 0,9 0 0,-7 1 0,9 0 0,-9 0 0,0 0 0,-1 0 0,-2-1 0,-1 1 0,-1 0 0,0 0 0,-1 0 0,2 1 0,-2-1 0,0 0 0,-2 0 0,-1 0 0,2 1 0,3 1 0,4-1 0,6 3 0,-1-1 0,0 0 0,-4-1 0,-7-1 0,-3 0 0,-1-1 0,3 1 0,2 1 0,3 1 0,-2 0 0,-1-1 0,-5-1 0,-1 0 0,0 0 0,2 1 0,2 2 0,1 0 0,0 0 0,-2-1 0,-1 0 0,0-1 0,1 0 0,0 0 0,-1 0 0,2 1 0,-2-1 0,2 1 0,1 1 0,-1-1 0,3 1 0,0 1 0,0 0 0,1 1 0,-5-2 0,0-1 0,-6-3 0,-2 0 0,2 2 0,4 3 0,5 1 0,2 3 0,1-1 0,1 1 0,-1-2 0,-1 1 0,1-2 0,-3 0 0,-1-2 0,-4-1 0,-2-1 0,-1-1 0,-4-1 0,2 0 0,0 1 0,1 0 0,3 3 0,0-1 0,0 0 0,-1 0 0,1 0 0,-1-1 0,0 1 0,1-1 0,-1 1 0,2-1 0,0 0 0,1 1 0,1 0 0,-2-1 0,-1-1 0,0 1 0,2 0 0,0 1 0,4 1 0,1-1 0,0 1 0,1 0 0,-5-1 0,-3-1 0,-1-1 0,-1 0 0,0 0 0,2 1 0,3 2 0,0 1 0,2-1 0,-1 2 0,-2-3 0,-3 1 0,-2-3 0,-3 1 0,0-3 0,0 1 0,1 1 0,-2 0 0,3 1 0,0 0 0,-1-1 0,1 2 0,-1-1 0,1 1 0,0 1 0,-1 1 0,3 0 0,-1-2 0,0 1 0,0-1 0,-2-1 0,-2 0 0,1-2 0,-1 2 0,1 0 0,0 1 0,1 0 0,0 1 0,0-1 0,-1 0 0,1 2 0,-2 0 0,1 1 0,-1-2 0,1 2 0,-1 0 0,0-2 0,0 2 0,0 0 0,0-1 0,0-1 0,0-1 0,0 0 0,0 0 0,0-1 0,0 0 0,0 1 0,0 2 0,-1 0 0,1 0 0,-1 0 0,1-1 0,0 1 0,-2-1 0,1 1 0,0 1 0,0 2 0,-1-1 0,0 1 0,1-3 0,0-2 0,0-1 0,0 0 0,0 0 0,0 1 0,0-1 0,0 1 0,-1-1 0,2 0 0,-1-2 0,1 1 0,-2 0 0,2 1 0,-2-1 0,2 1 0,-1-1 0,0-1 0,1 0 0,-1 1 0,0 0 0,-1 1 0,0-1 0,0 2 0,0-1 0,0 0 0,0-1 0,-2 2 0,0 0 0,-2 2 0,0-1 0,0-1 0,1 0 0,1-2 0,2 0 0,-1-1 0,1-1 0,0 2 0,-1-1 0,0 0 0,-1 1 0,0-1 0,1 0 0,1 1 0,-1-2 0,1 2 0,-2-2 0,0 1 0,-3 0 0,2 0 0,-3 0 0,1 0 0,2 0 0,-1 0 0,2-1 0,-1 1 0,2-1 0,-1 0 0,1 0 0,1 0 0,-2 0 0,1 1 0,-3-1 0,-1 0 0,-1 0 0,-1 1 0,0-1 0,0 1 0,1-1 0,1 0 0,0 0 0,1 0 0,-1 0 0,-1 0 0,-2 0 0,-2-1 0,0 1 0,0-1 0,1 1 0,1-1 0,0 0 0,-1 1 0,-2-1 0,0 0 0,0 0 0,2 0 0,1 0 0,-1-1 0,-1 0 0,0 0 0,-1 0 0,1 1 0,-1-2 0,-1 1 0,2-1 0,1 2 0,2-1 0,0 1 0,3 0 0,1 1 0,0-1 0,1 1 0,-2-2 0,-3 1 0,-3-2 0,-1 2 0,-1-2 0,0 0 0,1 0 0,0-1 0,1 1 0,0-2 0,-3 1 0,1 0 0,2 0 0,1 1 0,6 1 0,-1 1 0,2-2 0,-1 2 0,-1-2 0,-3 0 0,0-2 0,-3 1 0,1 0 0,1 0 0,0 1 0,1-1 0,0 0 0,0 0 0,-1 0 0,0 1 0,2 1 0,3 0 0,1 0 0,1 1 0,0-1 0,-1 1 0,-1-1 0,-2-1 0,-4 0 0,0-2 0,-3 0 0,-3-1 0,2 0 0,0 1 0,3 1 0,-1 0 0,2 1 0,-1-1 0,2 1 0,0 1 0,4 1 0,-1 0 0,2 1 0,-3-2 0,-2 1 0,-6-2 0,-1-1 0,-4 0 0,4 1 0,-1 1 0,2 0 0,2 0 0,1 1 0,3 0 0,1-1 0,1 2 0,3 0 0,-3 0 0,2-1 0,-3 1 0,0-1 0,-3 1 0,0 0 0,-1 0 0,1-1 0,1 1 0,2 0 0,1 0 0,2 0 0,-2 0 0,-2 0 0,-4 0 0,-2 0 0,0 0 0,-3 0 0,1-1 0,-2 1 0,3-1 0,1 1 0,5-1 0,2 1 0,5 0 0,-1 0 0,0 0 0,-2 0 0,-1 0 0,-1 0 0,-3 0 0,1 0 0,-4 0 0,2 0 0,0 0 0,2 0 0,3 0 0,1 0 0,3 0 0,-1 0 0,2 0 0,-1 1 0,-1 0 0,-3 0 0,-2 0 0,-4 1 0,-1-1 0,1 1 0,2 0 0,4-1 0,-1 0 0,2 1 0,-4-1 0,2 1 0,-4 0 0,1 0 0,1 1 0,2-1 0,2 0 0,3-1 0,-2 1 0,0 0 0,-2 1 0,-1-1 0,-1 2 0,-1-1 0,3 1 0,-2-1 0,2 1 0,0 0 0,1 0 0,0-1 0,3-1 0,0 0 0,1 0 0,-2 0 0,-2 1 0,1 1 0,-2 0 0,2 0 0,0-1 0,-2 0 0,1 1 0,-1-1 0,1 0 0,-1 0 0,-2 1 0,1-1 0,-2 1 0,1-1 0,-2 1 0,5-2 0,-3 1 0,2-1 0,-2 0 0,-1 1 0,-1-1 0,1 1 0,0-2 0,2 1 0,-1 0 0,2 0 0,0-1 0,-1 1 0,1-1 0,0 0 0,-2 0 0,1 0 0,-1 0 0,2 1 0,0-1 0,0 0 0,2 0 0,-3 0 0,0 0 0,-2-1 0,3 0 0,-2 1 0,1-1 0,0 0 0,-4 0 0,0 0 0,3 0 0,0 0 0,5 0 0,0 0 0,2 0 0,-4-1 0,-2-1 0,-3-1 0,-4-3 0,2 0 0,1 1 0,4 1 0,3 1 0,2 0 0,1 1 0,0 0 0,0-3 0,-2-1 0,1-2 0,-3-3 0,1-1 0,-1-1 0,0 0 0,2 0 0,0 0 0,2 0 0,0 1 0,0 0 0,2 5 0,0-1 0,1 4 0,0-2 0,0 2 0,0-2 0,-1-1 0,1 0 0,0 0 0,0-1 0,-2 0 0,2 0 0,0 2 0,0-2 0,-1-1 0,1-2 0,0 3 0,0-2 0,0 2 0,1-1 0,-1-1 0,2 1 0,-1 1 0,-1 2 0,2 0 0,0-1 0,-1 1 0,1 0 0,1 0 0,-1 0 0,1 0 0,-1 0 0,1 0 0,-1 0 0,1 2 0,1-2 0,-1 2 0,1-2 0,1 2 0,1-3 0,2-1 0,1 0 0,-1 1 0,-1 1 0,-1 0 0,1 2 0,-2 0 0,2 0 0,-3 1 0,1 0 0,-1 1 0,0 0 0,-1 0 0,3 0 0,2-1 0,1 0 0,1 0 0,-2 0 0,0 1 0,-3 1 0,1-1 0,-1 1 0,0-1 0,1 1 0,0-1 0,2 0 0,-1 1 0,2 0 0,-3 0 0,-1 0 0,0 0 0,0 1 0,0-2 0,0 1 0,0-1 0,-1 1 0,-2 1 0,-1-1 0,2 1 0,-1-1 0,0 0 0,0 0 0,-1 1 0,3-1 0,-2 0 0,1 0 0,0 0 0,-1 0 0,0 0 0,1 0 0,-2 0 0,3 0 0,-1-1 0,0 0 0,1 0 0,-1 0 0,-1 1 0,-2 1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51.3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 55 24575,'-15'5'0,"-2"0"0,-3 2 0,1 0 0,3 0 0,0 4 0,2 1 0,-1 3 0,3 0 0,0 0 0,1 4 0,2-1 0,0 2 0,3 0 0,0-1 0,2-2 0,1-4 0,1-1 0,1-2 0,-1 2 0,1 2 0,0 2 0,1 1 0,2 1 0,-1-6 0,5 2 0,-1-6 0,3 2 0,0-2 0,-2-3 0,0 0 0,-1-1 0,2 0 0,0 1 0,6-1 0,5 1 0,4 0 0,8 3 0,-1 0 0,6 1 0,-7-1 0,-3-2 0,-13-3 0,-4-2 0,-3-4 0,2-2 0,5-7 0,1-2 0,4-5 0,-5 1 0,-1-1 0,-3-2 0,-1-1 0,1 0 0,-3 0 0,1 2 0,-3-2 0,0 3 0,-2-1 0,0 5 0,-1 0 0,-1-1 0,-1 1 0,-1-2 0,-2-1 0,0 2 0,-1-2 0,-3 1 0,0 0 0,-5 1 0,5 4 0,-5 1 0,2 2 0,1 3 0,-2 0 0,5 2 0,-2 0 0,2 0 0,-5-1 0,-2 0 0,0 1 0,4 2 0,5 1 0,3 2 0,1 0 0,1 1 0,0 4 0,1-4 0,0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53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147 52 24575,'-11'5'0,"-2"3"0,-3 4 0,-2 2 0,2 0 0,4 0 0,2-4 0,3 1 0,1-2 0,1 1 0,0 0 0,1 3 0,-1-1 0,2 0 0,-1-1 0,2 1 0,-1-1 0,1 1 0,0 2 0,0 2 0,1 0 0,2 2 0,0-2 0,2 0 0,1-3 0,1-3 0,1-1 0,2 1 0,3 0 0,6 2 0,3-1 0,9 1 0,-2-1 0,1-2 0,-5-3 0,-4-4 0,-6-1 0,-2-1 0,-1-1 0,-2 0 0,1-1 0,2-1 0,1-1 0,1-2 0,1-2 0,-1-3 0,0-2 0,-1-4 0,1-3 0,-2 0 0,-2 2 0,-2 1 0,0-1 0,-2-2 0,2-3 0,-3-4 0,0 2 0,-2 0 0,-1 5 0,-2 6 0,0 4 0,-1 1 0,-1 1 0,-1-3 0,-2-2 0,-5-4 0,-1 0 0,-2 2 0,0 2 0,3 6 0,3 3 0,4 2 0,2 1 0,-7 0 0,-4-2 0,-13-2 0,0 1 0,-7-2 0,9 4 0,-1 0 0,9 2 0,6 0 0,6 0 0,1 0 0,-1 0 0,-3 2 0,0 1 0,-3 0 0,4 0 0,1-1 0,7-3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24575,'11'6'0,"0"0"0,4 4 0,1 0 0,4 2 0,0 0 0,0 0 0,-4-3 0,-5-2 0,-5-3 0,-1 0 0,-1-1 0,1 0 0,2 1 0,0 1 0,2-1 0,-2 1 0,-1-2 0,-3-1 0,2 1 0,1 1 0,4 2 0,1 0 0,1 0 0,-4 0 0,-2-2 0,-1 2 0,-1-1 0,3 2 0,-1-3 0,4 3 0,-2-1 0,2-1 0,0 2 0,-1 0 0,3 1 0,1 1 0,5 1 0,3 0 0,0-2 0,-4 0 0,-5-3 0,-5-1 0,-3-2 0,0 0 0,-3-3 0,1-1 0,-3-3 0,1-1 0,-1-1 0,1 0 0,-1-2 0,-1 0 0,0 0 0,-1 3 0,3 1 0,0 0 0,-1 2 0,1 0 0,0 1 0,0 0 0,-1 9 0,1-2 0,-1 8 0,2-3 0,-1 0 0,1-1 0,-1-2 0,0-3 0,1-1 0,-1-1 0,0 0 0,0-1 0,-4 0 0,-5 1 0,-8 0 0,-2-1 0,-4 2 0,6 0 0,3-1 0,4-1 0,4 0 0,1 0 0,3 0 0,-1-1 0,3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192 100 24575,'12'-3'0,"3"-1"0,0-1 0,1 0 0,-1-1 0,-3 2 0,-1 0 0,-3 1 0,0 0 0,0 0 0,-1 0 0,3 0 0,0 0 0,0 0 0,0-1 0,0 1 0,-1 0 0,0 1 0,-2 0 0,2 0 0,-3 0 0,2 1 0,-2 0 0,1 0 0,-1-1 0,0 2 0,0-2 0,1 1 0,-1 1 0,1-1 0,0 0 0,0 0 0,0 0 0,0 0 0,0 0 0,2 0 0,-1 0 0,4 0 0,-4 1 0,2-2 0,-1 2 0,-1-1 0,0 0 0,-1 1 0,0 0 0,1-1 0,1 0 0,1 0 0,-1 0 0,0 1 0,0-1 0,-1 1 0,1 0 0,0-1 0,0 1 0,0 0 0,0-1 0,0 1 0,2-1 0,-1 0 0,2 1 0,-1 0 0,0 0 0,0 0 0,0 0 0,0 0 0,-1 0 0,0 0 0,5 0 0,-4 1 0,5 0 0,-5-1 0,0 1 0,-1-1 0,0 0 0,-2 1 0,0 0 0,0-1 0,0 1 0,0 0 0,-1-1 0,0 1 0,-1 0 0,0 0 0,1 0 0,1 0 0,3 1 0,3 1 0,1-1 0,-1 1 0,-2-2 0,-6 1 0,0-1 0,-1 0 0,2 0 0,1 1 0,2 0 0,-2 0 0,-1 0 0,-2-1 0,0 0 0,-1 1 0,2 0 0,0 0 0,2 1 0,-1 1 0,-1-2 0,-1 1 0,1-1 0,0-1 0,0 1 0,0 0 0,0 0 0,0 0 0,0 1 0,1-1 0,1 1 0,0 0 0,1 1 0,-1 0 0,1-1 0,-3 1 0,0-2 0,-3-1 0,-2 0 0,2 0 0,1 3 0,4 1 0,1 0 0,1 1 0,0 0 0,0-1 0,0 0 0,-1 0 0,-1-1 0,-1-1 0,-2-1 0,-1 1 0,-2-2 0,0-1 0,-1 0 0,1 1 0,1 1 0,1 1 0,0-1 0,0 1 0,0-1 0,0 1 0,0-1 0,-1 0 0,2 0 0,-1 0 0,0 0 0,1 0 0,1 0 0,0 1 0,-1-1 0,-1-1 0,1 1 0,0 0 0,0 0 0,3 1 0,1 0 0,-1 0 0,0-1 0,-1 1 0,-2-1 0,-2-1 0,0 0 0,1 1 0,0 0 0,1 0 0,1 1 0,2 1 0,-1 0 0,-2-1 0,-1 0 0,-2-2 0,-1 1 0,-1-2 0,1 1 0,0-1 0,-1 1 0,2 1 0,0 0 0,-1 0 0,1 0 0,-1 0 0,1 0 0,0 2 0,-1-1 0,2 0 0,0 0 0,-1 0 0,0 0 0,0-2 0,-2 1 0,0-1 0,0 1 0,1 0 0,0 0 0,0 0 0,0 1 0,0-1 0,0 2 0,0-1 0,-1 1 0,1 0 0,-1-1 0,0 1 0,0 0 0,0 0 0,0 0 0,0-1 0,0 1 0,0-1 0,0 0 0,0 0 0,0-1 0,0 0 0,0 0 0,0 1 0,0 0 0,0 0 0,0 1 0,-1 0 0,1-1 0,0 0 0,-1 0 0,0 1 0,1 0 0,-2 2 0,2-1 0,-1 0 0,0-1 0,0-2 0,1 0 0,-1 0 0,0 0 0,1 0 0,-1 1 0,1-2 0,-1 1 0,0 0 0,1-1 0,-1 0 0,1 0 0,0 0 0,-1 1 0,0 0 0,1-1 0,0 0 0,-1 0 0,0 0 0,1 0 0,-1 1 0,0-1 0,0 1 0,-1 0 0,1 0 0,0-1 0,-2 1 0,1 1 0,-1 1 0,-2-1 0,2 0 0,0-1 0,0-1 0,2 0 0,-1-1 0,1 1 0,0-1 0,-1 1 0,0 0 0,0 0 0,0 0 0,-1 0 0,3 0 0,-2-1 0,0 1 0,0-1 0,-1 1 0,0-1 0,-1 1 0,0-1 0,-1 1 0,1-1 0,1 1 0,1-1 0,-1 1 0,1-1 0,0 0 0,-1 0 0,3 0 0,-3 0 0,1 0 0,-2 0 0,0 1 0,-1-1 0,0 0 0,0 0 0,0 0 0,0 0 0,0 0 0,1 0 0,0 0 0,0 0 0,-1 0 0,-2 0 0,0 0 0,0 0 0,0-1 0,0 1 0,1 0 0,0 0 0,-1-1 0,-1 0 0,1 1 0,-1-1 0,1 1 0,0-1 0,1 0 0,-1 0 0,-1 0 0,1-1 0,-1 1 0,0 0 0,0 0 0,0-1 0,1 1 0,2 0 0,0 0 0,1 1 0,1 0 0,0 0 0,1-1 0,-2 0 0,-1 0 0,-3 0 0,0 0 0,0-1 0,-1 0 0,1 0 0,0 0 0,1 0 0,-1-1 0,0 1 0,-1-1 0,2 1 0,0 0 0,4 1 0,-1 0 0,2 0 0,-1 0 0,-1-1 0,-1 0 0,-1-1 0,-1 0 0,1 2 0,-1-2 0,1 1 0,1-1 0,0 1 0,-1 0 0,-1-1 0,2 1 0,0 1 0,1 0 0,2 0 0,0 0 0,1 0 0,-2 0 0,0 0 0,-1-1 0,-2 0 0,-2-1 0,-1 0 0,0-1 0,-1 1 0,2 0 0,0 1 0,0-1 0,1 1 0,0 0 0,1 0 0,0 1 0,2 0 0,0 0 0,1 1 0,-1-1 0,-3 0 0,-3 0 0,0-2 0,-3 1 0,3 1 0,-2-1 0,4 1 0,-2 0 0,3 0 0,0 0 0,2 0 0,0 1 0,2 0 0,-2 0 0,1 0 0,-1-1 0,-1 1 0,-1 0 0,0 0 0,-1 0 0,1-1 0,1 1 0,-1 0 0,3 0 0,0 0 0,-1 0 0,-1 0 0,-2 0 0,-2 0 0,0 0 0,-2 0 0,2 0 0,-2 0 0,1-1 0,1 1 0,3 0 0,2 0 0,2 0 0,1 0 0,-1 0 0,-1 0 0,-1 0 0,-1 0 0,-1 0 0,0 0 0,-2 0 0,1 0 0,0 0 0,1 0 0,2 0 0,2 0 0,0 0 0,0 0 0,1 0 0,0 0 0,-1 0 0,-3 1 0,1 0 0,-4 0 0,0 0 0,1 0 0,1 0 0,2 0 0,-1 0 0,1 0 0,-1 0 0,0 0 0,-1 0 0,0 0 0,-1 0 0,3 0 0,1 1 0,1-1 0,0 0 0,-1 0 0,-1 1 0,-1 0 0,1 0 0,-2 0 0,2 0 0,-1 0 0,1 0 0,0 1 0,1-1 0,0 0 0,1-1 0,1 0 0,-1 1 0,1-1 0,-2 1 0,0 0 0,-1 0 0,2 1 0,-1-2 0,-1 2 0,0-1 0,1 0 0,0-1 0,-1 2 0,-1-1 0,0 0 0,-1 0 0,1 1 0,-1-2 0,2 1 0,0-1 0,0 0 0,-2 1 0,1-1 0,-1 1 0,0-1 0,0 0 0,2 1 0,-1-1 0,1 0 0,0 0 0,0 0 0,0-1 0,0 1 0,-1 0 0,0-1 0,0 1 0,1 0 0,1 0 0,-1-1 0,1 0 0,-2 1 0,1 0 0,-1-1 0,0 0 0,0 1 0,1-1 0,-1 0 0,-2 0 0,1 0 0,0 0 0,1 0 0,3 0 0,0 0 0,1 0 0,-2-1 0,-1 0 0,-2-1 0,-3-1 0,1-1 0,1 1 0,2 0 0,3 1 0,0 1 0,2-1 0,-1 1 0,1-1 0,-3-3 0,1 0 0,0-1 0,-1-1 0,-1-1 0,2 0 0,-1 0 0,1 0 0,1 0 0,0 1 0,1 0 0,0 2 0,1 0 0,0 3 0,0-1 0,0-1 0,0 1 0,-1-1 0,1 0 0,-1 0 0,1-2 0,0 2 0,0-1 0,0 1 0,0-1 0,-1 0 0,1-2 0,0 2 0,0-1 0,0 1 0,1 0 0,-1-1 0,0 1 0,2 0 0,-2 0 0,1 2 0,-1-1 0,2 0 0,-1 0 0,0 1 0,1-1 0,-1 0 0,1 1 0,-1-1 0,1 1 0,0 0 0,-1 0 0,2 0 0,-1 0 0,2 0 0,-1-1 0,2-1 0,0 0 0,0 0 0,0 2 0,-2 0 0,1 0 0,-1 0 0,2 1 0,-3 0 0,1 1 0,-1-1 0,1 1 0,-1 0 0,1-1 0,2 1 0,1-1 0,0 0 0,-1 1 0,-1-1 0,0 1 0,-1 0 0,0 0 0,0 0 0,2 0 0,-2 0 0,2 0 0,-1 1 0,1-1 0,-1 0 0,-1 1 0,0-1 0,0 1 0,0-1 0,1 0 0,-2 0 0,1 1 0,-2-1 0,0 1 0,0 0 0,1 0 0,-1-1 0,-1 1 0,2-1 0,0 1 0,-1-1 0,1 0 0,0 1 0,-1-1 0,1 1 0,-1-1 0,0 1 0,1-1 0,0-1 0,0 2 0,0-2 0,0 1 0,-1 0 0,-1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7T06:21:05.7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24575,'16'9'0,"1"0"0,6 6 0,0 0 0,7 4 0,1 0 0,0-1 0,-7-5 0,-9-3 0,-5-3 0,-2-1 0,-2-2 0,2 1 0,2 0 0,1 2 0,2 0 0,-2 0 0,-2-3 0,-4 0 0,1 0 0,4 3 0,5 2 0,2 0 0,0 0 0,-4-1 0,-4 0 0,-1 0 0,-2-1 0,3 3 0,1-3 0,4 3 0,0-1 0,0 0 0,1 0 0,-1 2 0,4 1 0,2 2 0,8 0 0,3 1 0,1-2 0,-7-1 0,-8-4 0,-6-2 0,-4-3 0,-2-1 0,-2-3 0,-1-2 0,-4-5 0,2 0 0,-1-3 0,1 0 0,-2-3 0,-1 1 0,-1 0 0,2 3 0,1 3 0,1 0 0,-2 2 0,2 0 0,0 3 0,0-1 0,-1 13 0,1-2 0,-1 11 0,2-4 0,-1 1 0,1-3 0,-1-3 0,0-3 0,1-3 0,0-1 0,-1-1 0,0 0 0,-7 1 0,-5-1 0,-15 0 0,-1 1 0,-6 1 0,7 0 0,7-1 0,4-1 0,8 0 0,1 0 0,3-2 0,0 1 0,2-1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1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1 24575,'-7'18'0,"2"0"0,-1 0 0,1-2 0,3-2 0,-2 0 0,3-1 0,-1-4 0,1-4 0,1-1 0,-1-1 0,0 4 0,-1 3 0,0 2 0,-1 0 0,0 0 0,1-1 0,0 3 0,1-2 0,-2 2 0,1-1 0,1-1 0,-1 2 0,2-5 0,-1 2 0,1-4 0,0 0 0,0-3 0,0-1 0,0 0 0,0-2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3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142 0 24575,'-10'5'0,"-1"0"0,-1 4 0,0 0 0,-3 8 0,1 0 0,1 4 0,1-4 0,3-1 0,2-6 0,1 2 0,1-1 0,0 4 0,0 4 0,1 4 0,2 1 0,2-3 0,0-3 0,1-4 0,1-3 0,0-2 0,3-1 0,0 1 0,4-1 0,2 0 0,2-2 0,4-2 0,2-1 0,2 0 0,1-1 0,-4 2 0,-2-2 0,-3 0 0,-6-1 0,-1-1 0,-1-2 0,4-6 0,3-3 0,2-3 0,1 1 0,-4 4 0,1-3 0,-2-1 0,1-3 0,-2-3 0,-2 1 0,-2 0 0,-1 5 0,-3 3 0,0 3 0,-1 2 0,0-1 0,0 1 0,0-3 0,0 0 0,-2-5 0,-1 0 0,-2-1 0,1 2 0,-1 4 0,2 1 0,-1 1 0,1 0 0,-2-1 0,-2 0 0,0 1 0,0 3 0,2 1 0,2 1 0,0 0 0,-1-2 0,-1 1 0,-1 0 0,-1 1 0,-3 1 0,-1 0 0,-2 0 0,-1 0 0,3 0 0,3 0 0,5 0 0,2 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4.9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8 24575,'-13'5'0,"-1"2"0,-5 2 0,0 3 0,-3 3 0,3 1 0,2 0 0,6-1 0,5-6 0,1-1 0,3 0 0,0 1 0,0 2 0,2 0 0,-1 1 0,2 0 0,0-1 0,4 1 0,1 1 0,4-1 0,1 0 0,2-2 0,1 1 0,0-1 0,3-2 0,3 1 0,4-3 0,1 0 0,0-2 0,-6-1 0,-3-2 0,-4 0 0,-1-1 0,0-2 0,1-1 0,4-5 0,0-2 0,0-4 0,-3 1 0,-4 1 0,-3 1 0,-1 2 0,-2-1 0,0-6 0,-2 0 0,0-4 0,-1 1 0,0 2 0,-2-1 0,1 1 0,-3 1 0,0-1 0,-2 5 0,1 2 0,1 4 0,1 2 0,1 3 0,-3-2 0,-3 1 0,-2-2 0,-4 0 0,-2 1 0,-4-1 0,0 1 0,-1 0 0,1 1 0,3 1 0,2 0 0,4 1 0,2 0 0,5 0 0,-2 1 0,3-1 0,-1 2 0,2-1 0,1 1 0,1-1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5T08:41:27.2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278 23 24575,'-24'1'0,"-1"1"0,-9 2 0,6 0 0,0 2 0,10-3 0,3 2 0,3 0 0,2 0 0,-1 2 0,4-1 0,-3 2 0,4 1 0,-4 1 0,2 1 0,0-1 0,1 0 0,2 0 0,0 1 0,2 0 0,1-1 0,1-1 0,1 0 0,0 0 0,0 1 0,1 2 0,0 3 0,3 2 0,-1-2 0,3-2 0,0-2 0,3 0 0,3 1 0,5 2 0,2 0 0,4 0 0,-1-3 0,3 1 0,-2-3 0,3-2 0,-4 0 0,-5-2 0,-6-2 0,-3-1 0,-2-2 0,2 0 0,4-3 0,5-2 0,2-3 0,0-2 0,-3 0 0,-5-1 0,-2 1 0,-4 0 0,1-1 0,-2-1 0,-1-2 0,-1-4 0,-1 2 0,-1-3 0,0 4 0,0 0 0,0 1 0,0-1 0,0 2 0,0 1 0,-1 1 0,0 4 0,-1-1 0,0 3 0,-1-3 0,0 0 0,0-2 0,-2-2 0,1 0 0,-1-2 0,1 2 0,0 3 0,-1 3 0,1 1 0,1 2 0,1-1 0,-2 1 0,0 0 0,-1 0 0,0 1 0,-2 1 0,-3-1 0,-4-2 0,-1 0 0,-1-1 0,3 2 0,3-1 0,5 3 0,3 0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57726-7E3F-43C4-9AD9-FBE721760AA5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911-EFB1-497F-80C1-DFDDAEBC7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0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4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2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Mycobacterium tuberculosis is intrinsically resistant to many antibiotics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5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10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2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Zia, Amin &amp; Moses, Alan. (2012). Towards a theoretical understanding of false positives in DNA motif finding. BMC bioinformatics. 13. 151. 10.1186/1471-2105-13-151.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6E6DA-4236-4BC2-AB07-83CA02C443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4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6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0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0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88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0D49C-6DF7-0141-AB33-14E3EF7CF09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139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genome is in every cell except red blood cell and egg/sperm cells.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0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71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Fluorescently labelled anonymous virions adsorb to </a:t>
            </a:r>
            <a:r>
              <a:rPr lang="en-US" dirty="0" err="1"/>
              <a:t>unlabelled</a:t>
            </a:r>
            <a:r>
              <a:rPr lang="en-US" dirty="0"/>
              <a:t> anonymous bacterial host cells, which are then individually sorted as host-phage pairs, followed by genome amplification and high-throughput sequencing to establish the identities of both the host and the attached viruses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975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PhaGCN</a:t>
            </a:r>
            <a:r>
              <a:rPr lang="en-US" dirty="0"/>
              <a:t> to detect phages from more complicated metagenomic data?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100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8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30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5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slide showing: input samples, DNA extraction, output of sequencing machine, a black box, output (bacterium 1, 2, abundance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ADB31-56E4-EE44-8CAA-13E7A46539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4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slide showing: input samples, DNA extraction, output of sequencing machine, a black box, output (bacterium 1, 2, abundance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ADB31-56E4-EE44-8CAA-13E7A46539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1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5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6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15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B050"/>
                </a:solidFill>
                <a:latin typeface="SFRM1000"/>
              </a:rPr>
              <a:t>Proteins are more conserved, but the input sequence usually contains multiple proteins and need the majority vote. The majority vote ignore two facts: the importance of different proteins is different, and there are correlations between proteins.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911-EFB1-497F-80C1-DFDDAEBC70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08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9875-68CF-5B4A-9897-97D2218E0A32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D0DF-FA9D-AA41-A4EC-CBD9351E0C7C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79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FFD-6A7C-1440-AE11-07F77FEF93B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2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946673"/>
            <a:ext cx="7358063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265"/>
              </a:spcBef>
            </a:lvl1pPr>
            <a:lvl2pPr>
              <a:spcBef>
                <a:spcPts val="1265"/>
              </a:spcBef>
            </a:lvl2pPr>
            <a:lvl3pPr>
              <a:spcBef>
                <a:spcPts val="1265"/>
              </a:spcBef>
            </a:lvl3pPr>
            <a:lvl4pPr>
              <a:spcBef>
                <a:spcPts val="1265"/>
              </a:spcBef>
            </a:lvl4pPr>
            <a:lvl5pPr>
              <a:spcBef>
                <a:spcPts val="1265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04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3565-A657-F042-9C20-1CCCC901E63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2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C4D-095A-5F40-BFC6-451FD90A99A4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85E1-225C-3D4A-9D9E-0823D6A19F2B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7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BC30-8A16-0148-A82C-61A80251946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8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C0AB-91E9-004D-BDD5-9497C6F8944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4107-1FBF-1C47-9F80-C6481134F527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03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F019A-4D83-664D-A25A-51DD01EDB03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7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F6D60-0F9D-A94A-9BA2-58383AB13D6C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CA9E-28B8-E840-9C96-0A57A67A83A6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FDA5E-6C12-4BB4-9E17-838C360467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3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26" Type="http://schemas.openxmlformats.org/officeDocument/2006/relationships/image" Target="../media/image72.sv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34" Type="http://schemas.openxmlformats.org/officeDocument/2006/relationships/image" Target="../media/image80.svg"/><Relationship Id="rId7" Type="http://schemas.openxmlformats.org/officeDocument/2006/relationships/image" Target="../media/image53.jpe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svg"/><Relationship Id="rId32" Type="http://schemas.openxmlformats.org/officeDocument/2006/relationships/image" Target="../media/image78.sv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sv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Relationship Id="rId22" Type="http://schemas.openxmlformats.org/officeDocument/2006/relationships/image" Target="../media/image68.svg"/><Relationship Id="rId27" Type="http://schemas.openxmlformats.org/officeDocument/2006/relationships/image" Target="../media/image73.png"/><Relationship Id="rId30" Type="http://schemas.openxmlformats.org/officeDocument/2006/relationships/image" Target="../media/image76.svg"/><Relationship Id="rId35" Type="http://schemas.openxmlformats.org/officeDocument/2006/relationships/image" Target="../media/image81.png"/><Relationship Id="rId8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10.png"/><Relationship Id="rId3" Type="http://schemas.openxmlformats.org/officeDocument/2006/relationships/customXml" Target="../ink/ink1.xml"/><Relationship Id="rId7" Type="http://schemas.openxmlformats.org/officeDocument/2006/relationships/image" Target="../media/image480.png"/><Relationship Id="rId12" Type="http://schemas.openxmlformats.org/officeDocument/2006/relationships/customXml" Target="../ink/ink5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0.png"/><Relationship Id="rId5" Type="http://schemas.openxmlformats.org/officeDocument/2006/relationships/image" Target="../media/image300.png"/><Relationship Id="rId15" Type="http://schemas.openxmlformats.org/officeDocument/2006/relationships/image" Target="../media/image86.png"/><Relationship Id="rId10" Type="http://schemas.openxmlformats.org/officeDocument/2006/relationships/customXml" Target="../ink/ink4.xml"/><Relationship Id="rId9" Type="http://schemas.openxmlformats.org/officeDocument/2006/relationships/image" Target="../media/image490.png"/><Relationship Id="rId1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jpeg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e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.xml"/><Relationship Id="rId39" Type="http://schemas.openxmlformats.org/officeDocument/2006/relationships/image" Target="../media/image330.png"/><Relationship Id="rId34" Type="http://schemas.openxmlformats.org/officeDocument/2006/relationships/customXml" Target="../ink/ink11.xml"/><Relationship Id="rId42" Type="http://schemas.openxmlformats.org/officeDocument/2006/relationships/customXml" Target="../ink/ink15.xml"/><Relationship Id="rId47" Type="http://schemas.openxmlformats.org/officeDocument/2006/relationships/image" Target="../media/image118.png"/><Relationship Id="rId50" Type="http://schemas.openxmlformats.org/officeDocument/2006/relationships/customXml" Target="../ink/ink19.xml"/><Relationship Id="rId55" Type="http://schemas.openxmlformats.org/officeDocument/2006/relationships/image" Target="../media/image122.png"/><Relationship Id="rId25" Type="http://schemas.openxmlformats.org/officeDocument/2006/relationships/image" Target="../media/image112.png"/><Relationship Id="rId33" Type="http://schemas.openxmlformats.org/officeDocument/2006/relationships/image" Target="../media/image114.png"/><Relationship Id="rId38" Type="http://schemas.openxmlformats.org/officeDocument/2006/relationships/customXml" Target="../ink/ink13.xml"/><Relationship Id="rId46" Type="http://schemas.openxmlformats.org/officeDocument/2006/relationships/customXml" Target="../ink/ink17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280.png"/><Relationship Id="rId41" Type="http://schemas.openxmlformats.org/officeDocument/2006/relationships/image" Target="../media/image115.png"/><Relationship Id="rId54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32" Type="http://schemas.openxmlformats.org/officeDocument/2006/relationships/customXml" Target="../ink/ink10.xml"/><Relationship Id="rId37" Type="http://schemas.openxmlformats.org/officeDocument/2006/relationships/image" Target="../media/image320.png"/><Relationship Id="rId40" Type="http://schemas.openxmlformats.org/officeDocument/2006/relationships/customXml" Target="../ink/ink14.xml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" Type="http://schemas.openxmlformats.org/officeDocument/2006/relationships/hyperlink" Target="https://developer.nvidia.com/discover/convolution" TargetMode="External"/><Relationship Id="rId28" Type="http://schemas.openxmlformats.org/officeDocument/2006/relationships/customXml" Target="../ink/ink8.xml"/><Relationship Id="rId36" Type="http://schemas.openxmlformats.org/officeDocument/2006/relationships/customXml" Target="../ink/ink12.xml"/><Relationship Id="rId49" Type="http://schemas.openxmlformats.org/officeDocument/2006/relationships/image" Target="../media/image119.png"/><Relationship Id="rId31" Type="http://schemas.openxmlformats.org/officeDocument/2006/relationships/image" Target="../media/image290.png"/><Relationship Id="rId44" Type="http://schemas.openxmlformats.org/officeDocument/2006/relationships/customXml" Target="../ink/ink16.xml"/><Relationship Id="rId52" Type="http://schemas.openxmlformats.org/officeDocument/2006/relationships/customXml" Target="../ink/ink20.xml"/><Relationship Id="rId4" Type="http://schemas.openxmlformats.org/officeDocument/2006/relationships/image" Target="../media/image103.png"/><Relationship Id="rId27" Type="http://schemas.openxmlformats.org/officeDocument/2006/relationships/image" Target="../media/image113.png"/><Relationship Id="rId30" Type="http://schemas.openxmlformats.org/officeDocument/2006/relationships/customXml" Target="../ink/ink9.xml"/><Relationship Id="rId35" Type="http://schemas.openxmlformats.org/officeDocument/2006/relationships/image" Target="../media/image310.png"/><Relationship Id="rId43" Type="http://schemas.openxmlformats.org/officeDocument/2006/relationships/image" Target="../media/image116.png"/><Relationship Id="rId48" Type="http://schemas.openxmlformats.org/officeDocument/2006/relationships/customXml" Target="../ink/ink18.xml"/><Relationship Id="rId51" Type="http://schemas.openxmlformats.org/officeDocument/2006/relationships/image" Target="../media/image120.png"/><Relationship Id="rId3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0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oinformatics/btac23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hage.ee.cityu.edu.hk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2290" y="1957790"/>
            <a:ext cx="7815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b="1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Biological sequence analysis via deep learning </a:t>
            </a:r>
            <a:endParaRPr lang="en-HK" sz="3200" b="1" dirty="0">
              <a:solidFill>
                <a:srgbClr val="66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29342" y="1252621"/>
            <a:ext cx="0" cy="1289957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29343" y="1252621"/>
            <a:ext cx="6155871" cy="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373088" y="3641271"/>
            <a:ext cx="3897083" cy="8565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86549" y="3938902"/>
            <a:ext cx="5622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2000" b="1" dirty="0"/>
          </a:p>
          <a:p>
            <a:r>
              <a:rPr lang="en-US" altLang="zh-CN" sz="2000" b="1" dirty="0"/>
              <a:t>Dr. Yanni Sun</a:t>
            </a:r>
          </a:p>
          <a:p>
            <a:r>
              <a:rPr lang="en-US" altLang="zh-CN" sz="2000" b="1" dirty="0"/>
              <a:t>Electrical Engineering, City University of Hong Kong</a:t>
            </a:r>
          </a:p>
          <a:p>
            <a:endParaRPr lang="en-US" altLang="zh-CN" sz="2000" b="1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8366">
            <a:off x="6315000" y="3563035"/>
            <a:ext cx="400530" cy="405407"/>
          </a:xfrm>
          <a:prstGeom prst="rect">
            <a:avLst/>
          </a:prstGeom>
        </p:spPr>
      </p:pic>
      <p:cxnSp>
        <p:nvCxnSpPr>
          <p:cNvPr id="20" name="Straight Connector 3"/>
          <p:cNvCxnSpPr/>
          <p:nvPr/>
        </p:nvCxnSpPr>
        <p:spPr>
          <a:xfrm flipH="1">
            <a:off x="6436351" y="3372917"/>
            <a:ext cx="184712" cy="3215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"/>
          <p:cNvCxnSpPr/>
          <p:nvPr/>
        </p:nvCxnSpPr>
        <p:spPr>
          <a:xfrm>
            <a:off x="6206304" y="3488100"/>
            <a:ext cx="92946" cy="79478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"/>
          <p:cNvCxnSpPr/>
          <p:nvPr/>
        </p:nvCxnSpPr>
        <p:spPr>
          <a:xfrm flipV="1">
            <a:off x="6802156" y="3444502"/>
            <a:ext cx="62208" cy="93183"/>
          </a:xfrm>
          <a:prstGeom prst="line">
            <a:avLst/>
          </a:prstGeom>
          <a:ln w="19050" cmpd="sng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802156" y="3658401"/>
            <a:ext cx="1311560" cy="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1328C7-2E1F-2C45-9346-1699F6EF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95776-A931-CB49-917E-B8844771A464}"/>
              </a:ext>
            </a:extLst>
          </p:cNvPr>
          <p:cNvSpPr txBox="1"/>
          <p:nvPr/>
        </p:nvSpPr>
        <p:spPr>
          <a:xfrm>
            <a:off x="1204331" y="5262341"/>
            <a:ext cx="673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How to give an interdisciplinary talk: assume zero knowledge but infinite intelligence </a:t>
            </a:r>
            <a:r>
              <a:rPr lang="en-US" dirty="0"/>
              <a:t>of the audience</a:t>
            </a:r>
            <a:r>
              <a:rPr lang="en-HK" dirty="0"/>
              <a:t>.     - From Gary </a:t>
            </a:r>
            <a:r>
              <a:rPr lang="en-HK" dirty="0" err="1"/>
              <a:t>Stormo’s</a:t>
            </a:r>
            <a:r>
              <a:rPr lang="en-HK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50066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6C49-AD8E-4C47-94DD-BD84049E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2335"/>
            <a:ext cx="7886700" cy="67689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  <a:ea typeface="+mn-ea"/>
                <a:cs typeface="+mn-cs"/>
              </a:rPr>
              <a:t>Phage therapy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F14BB-C7F1-9B44-8E58-FC8912FD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BCF34B-49D3-DB4E-B09B-4A97A21D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8" y="3759058"/>
            <a:ext cx="4673731" cy="237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C54010-2A70-014D-B7F9-CFD1810497FC}"/>
              </a:ext>
            </a:extLst>
          </p:cNvPr>
          <p:cNvSpPr/>
          <p:nvPr/>
        </p:nvSpPr>
        <p:spPr>
          <a:xfrm>
            <a:off x="5498546" y="5306027"/>
            <a:ext cx="3702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/>
              <a:t>Adesanya et al. An exegesis of bacteriophage therapy: An emerging player in the fight </a:t>
            </a:r>
            <a:r>
              <a:rPr lang="zh-CN" altLang="en-US" sz="1200" dirty="0"/>
              <a:t> </a:t>
            </a:r>
            <a:r>
              <a:rPr lang="en-US" altLang="en-US" sz="1200" dirty="0"/>
              <a:t>against anti-microbial resistance. 2020</a:t>
            </a:r>
          </a:p>
          <a:p>
            <a:endParaRPr lang="en-US" sz="1200" dirty="0"/>
          </a:p>
        </p:txBody>
      </p:sp>
      <p:pic>
        <p:nvPicPr>
          <p:cNvPr id="17" name="图片 38">
            <a:extLst>
              <a:ext uri="{FF2B5EF4-FFF2-40B4-BE49-F238E27FC236}">
                <a16:creationId xmlns:a16="http://schemas.microsoft.com/office/drawing/2014/main" id="{B0D35070-3D96-EB46-A31A-AF29FFCB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96661">
            <a:off x="6320699" y="1785168"/>
            <a:ext cx="292871" cy="319496"/>
          </a:xfrm>
          <a:prstGeom prst="rect">
            <a:avLst/>
          </a:prstGeom>
        </p:spPr>
      </p:pic>
      <p:sp>
        <p:nvSpPr>
          <p:cNvPr id="22" name="圆角矩形 19">
            <a:extLst>
              <a:ext uri="{FF2B5EF4-FFF2-40B4-BE49-F238E27FC236}">
                <a16:creationId xmlns:a16="http://schemas.microsoft.com/office/drawing/2014/main" id="{7CECCAF4-C040-8344-985C-B5C0548225D9}"/>
              </a:ext>
            </a:extLst>
          </p:cNvPr>
          <p:cNvSpPr/>
          <p:nvPr/>
        </p:nvSpPr>
        <p:spPr>
          <a:xfrm>
            <a:off x="5744254" y="2109408"/>
            <a:ext cx="1815620" cy="13324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">
            <a:extLst>
              <a:ext uri="{FF2B5EF4-FFF2-40B4-BE49-F238E27FC236}">
                <a16:creationId xmlns:a16="http://schemas.microsoft.com/office/drawing/2014/main" id="{3E74C03F-938B-404F-B1CB-FBB19237F2D6}"/>
              </a:ext>
            </a:extLst>
          </p:cNvPr>
          <p:cNvSpPr/>
          <p:nvPr/>
        </p:nvSpPr>
        <p:spPr>
          <a:xfrm>
            <a:off x="2001849" y="2109408"/>
            <a:ext cx="1815620" cy="13324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12">
            <a:extLst>
              <a:ext uri="{FF2B5EF4-FFF2-40B4-BE49-F238E27FC236}">
                <a16:creationId xmlns:a16="http://schemas.microsoft.com/office/drawing/2014/main" id="{5DC2D301-F5C6-AC48-B502-19249A1B2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26" y="2289797"/>
            <a:ext cx="417360" cy="207642"/>
          </a:xfrm>
          <a:prstGeom prst="rect">
            <a:avLst/>
          </a:prstGeom>
        </p:spPr>
      </p:pic>
      <p:pic>
        <p:nvPicPr>
          <p:cNvPr id="26" name="图片 14">
            <a:extLst>
              <a:ext uri="{FF2B5EF4-FFF2-40B4-BE49-F238E27FC236}">
                <a16:creationId xmlns:a16="http://schemas.microsoft.com/office/drawing/2014/main" id="{58A0E665-1D90-F245-BB2F-1EB5C04AE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2253914" y="3027490"/>
            <a:ext cx="417360" cy="207642"/>
          </a:xfrm>
          <a:prstGeom prst="rect">
            <a:avLst/>
          </a:prstGeom>
        </p:spPr>
      </p:pic>
      <p:pic>
        <p:nvPicPr>
          <p:cNvPr id="27" name="图片 18">
            <a:extLst>
              <a:ext uri="{FF2B5EF4-FFF2-40B4-BE49-F238E27FC236}">
                <a16:creationId xmlns:a16="http://schemas.microsoft.com/office/drawing/2014/main" id="{E9067E26-92D7-574B-9E89-C1230E4224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2609898" y="2551752"/>
            <a:ext cx="417360" cy="207642"/>
          </a:xfrm>
          <a:prstGeom prst="rect">
            <a:avLst/>
          </a:prstGeom>
        </p:spPr>
      </p:pic>
      <p:pic>
        <p:nvPicPr>
          <p:cNvPr id="28" name="图片 20">
            <a:extLst>
              <a:ext uri="{FF2B5EF4-FFF2-40B4-BE49-F238E27FC236}">
                <a16:creationId xmlns:a16="http://schemas.microsoft.com/office/drawing/2014/main" id="{D0101878-2F59-7847-B04E-21A26554A0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86" y="2368064"/>
            <a:ext cx="417360" cy="207642"/>
          </a:xfrm>
          <a:prstGeom prst="rect">
            <a:avLst/>
          </a:prstGeom>
        </p:spPr>
      </p:pic>
      <p:pic>
        <p:nvPicPr>
          <p:cNvPr id="29" name="图片 22">
            <a:extLst>
              <a:ext uri="{FF2B5EF4-FFF2-40B4-BE49-F238E27FC236}">
                <a16:creationId xmlns:a16="http://schemas.microsoft.com/office/drawing/2014/main" id="{3EC3A20B-7B42-8049-8857-146F8AABB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6027163" y="3078811"/>
            <a:ext cx="417360" cy="207642"/>
          </a:xfrm>
          <a:prstGeom prst="rect">
            <a:avLst/>
          </a:prstGeom>
        </p:spPr>
      </p:pic>
      <p:pic>
        <p:nvPicPr>
          <p:cNvPr id="30" name="图片 25">
            <a:extLst>
              <a:ext uri="{FF2B5EF4-FFF2-40B4-BE49-F238E27FC236}">
                <a16:creationId xmlns:a16="http://schemas.microsoft.com/office/drawing/2014/main" id="{3E669640-F541-5A4F-95E4-73D1ADBEFD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6862">
            <a:off x="6311708" y="2613686"/>
            <a:ext cx="417360" cy="207642"/>
          </a:xfrm>
          <a:prstGeom prst="rect">
            <a:avLst/>
          </a:prstGeom>
        </p:spPr>
      </p:pic>
      <p:pic>
        <p:nvPicPr>
          <p:cNvPr id="31" name="图片 26">
            <a:extLst>
              <a:ext uri="{FF2B5EF4-FFF2-40B4-BE49-F238E27FC236}">
                <a16:creationId xmlns:a16="http://schemas.microsoft.com/office/drawing/2014/main" id="{797D9BBB-F96D-3E4B-97E2-02F699B6EC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3058">
            <a:off x="2703652" y="2264989"/>
            <a:ext cx="227520" cy="266683"/>
          </a:xfrm>
          <a:prstGeom prst="rect">
            <a:avLst/>
          </a:prstGeom>
        </p:spPr>
      </p:pic>
      <p:pic>
        <p:nvPicPr>
          <p:cNvPr id="32" name="图片 27">
            <a:extLst>
              <a:ext uri="{FF2B5EF4-FFF2-40B4-BE49-F238E27FC236}">
                <a16:creationId xmlns:a16="http://schemas.microsoft.com/office/drawing/2014/main" id="{C6A22668-B515-DE49-BC58-CF77E7B067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06642">
            <a:off x="3319558" y="2096555"/>
            <a:ext cx="227520" cy="266683"/>
          </a:xfrm>
          <a:prstGeom prst="rect">
            <a:avLst/>
          </a:prstGeom>
        </p:spPr>
      </p:pic>
      <p:pic>
        <p:nvPicPr>
          <p:cNvPr id="33" name="图片 28">
            <a:extLst>
              <a:ext uri="{FF2B5EF4-FFF2-40B4-BE49-F238E27FC236}">
                <a16:creationId xmlns:a16="http://schemas.microsoft.com/office/drawing/2014/main" id="{A6C0BE02-E3BD-4943-82CB-6C036D6D3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8337">
            <a:off x="3216436" y="2784038"/>
            <a:ext cx="227520" cy="266683"/>
          </a:xfrm>
          <a:prstGeom prst="rect">
            <a:avLst/>
          </a:prstGeom>
        </p:spPr>
      </p:pic>
      <p:pic>
        <p:nvPicPr>
          <p:cNvPr id="34" name="图片 29">
            <a:extLst>
              <a:ext uri="{FF2B5EF4-FFF2-40B4-BE49-F238E27FC236}">
                <a16:creationId xmlns:a16="http://schemas.microsoft.com/office/drawing/2014/main" id="{EAFD823E-1E4D-BC41-9542-19848923DE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66" y="2014877"/>
            <a:ext cx="227520" cy="266683"/>
          </a:xfrm>
          <a:prstGeom prst="rect">
            <a:avLst/>
          </a:prstGeom>
        </p:spPr>
      </p:pic>
      <p:sp>
        <p:nvSpPr>
          <p:cNvPr id="35" name="弧形 30">
            <a:extLst>
              <a:ext uri="{FF2B5EF4-FFF2-40B4-BE49-F238E27FC236}">
                <a16:creationId xmlns:a16="http://schemas.microsoft.com/office/drawing/2014/main" id="{68A10810-2E72-2E46-AECE-79A9614D207D}"/>
              </a:ext>
            </a:extLst>
          </p:cNvPr>
          <p:cNvSpPr/>
          <p:nvPr/>
        </p:nvSpPr>
        <p:spPr>
          <a:xfrm rot="17659621">
            <a:off x="2207422" y="1939292"/>
            <a:ext cx="812749" cy="240115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1">
            <a:extLst>
              <a:ext uri="{FF2B5EF4-FFF2-40B4-BE49-F238E27FC236}">
                <a16:creationId xmlns:a16="http://schemas.microsoft.com/office/drawing/2014/main" id="{6674CACF-C02D-0A4A-83DD-1C8A23C1B24A}"/>
              </a:ext>
            </a:extLst>
          </p:cNvPr>
          <p:cNvSpPr/>
          <p:nvPr/>
        </p:nvSpPr>
        <p:spPr>
          <a:xfrm rot="3254056">
            <a:off x="2715800" y="1700920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弧形 32">
            <a:extLst>
              <a:ext uri="{FF2B5EF4-FFF2-40B4-BE49-F238E27FC236}">
                <a16:creationId xmlns:a16="http://schemas.microsoft.com/office/drawing/2014/main" id="{21F798DC-8D1D-3343-97DF-B18920EC711A}"/>
              </a:ext>
            </a:extLst>
          </p:cNvPr>
          <p:cNvSpPr/>
          <p:nvPr/>
        </p:nvSpPr>
        <p:spPr>
          <a:xfrm rot="16382281">
            <a:off x="2592761" y="2038012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4">
            <a:extLst>
              <a:ext uri="{FF2B5EF4-FFF2-40B4-BE49-F238E27FC236}">
                <a16:creationId xmlns:a16="http://schemas.microsoft.com/office/drawing/2014/main" id="{B669DDDF-E1DC-E846-8A02-4A2F99860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98">
            <a:off x="3309208" y="2429155"/>
            <a:ext cx="417360" cy="207642"/>
          </a:xfrm>
          <a:prstGeom prst="rect">
            <a:avLst/>
          </a:prstGeom>
        </p:spPr>
      </p:pic>
      <p:pic>
        <p:nvPicPr>
          <p:cNvPr id="39" name="图片 35">
            <a:extLst>
              <a:ext uri="{FF2B5EF4-FFF2-40B4-BE49-F238E27FC236}">
                <a16:creationId xmlns:a16="http://schemas.microsoft.com/office/drawing/2014/main" id="{074B09A6-DA57-2743-9072-57997EEB5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98">
            <a:off x="7015776" y="2408994"/>
            <a:ext cx="417360" cy="207642"/>
          </a:xfrm>
          <a:prstGeom prst="rect">
            <a:avLst/>
          </a:prstGeom>
        </p:spPr>
      </p:pic>
      <p:sp>
        <p:nvSpPr>
          <p:cNvPr id="40" name="弧形 37">
            <a:extLst>
              <a:ext uri="{FF2B5EF4-FFF2-40B4-BE49-F238E27FC236}">
                <a16:creationId xmlns:a16="http://schemas.microsoft.com/office/drawing/2014/main" id="{1B2E5E63-5EC8-B140-8447-C11991209F6D}"/>
              </a:ext>
            </a:extLst>
          </p:cNvPr>
          <p:cNvSpPr/>
          <p:nvPr/>
        </p:nvSpPr>
        <p:spPr>
          <a:xfrm rot="3254056">
            <a:off x="2585518" y="2393486"/>
            <a:ext cx="835372" cy="394221"/>
          </a:xfrm>
          <a:prstGeom prst="arc">
            <a:avLst>
              <a:gd name="adj1" fmla="val 16200000"/>
              <a:gd name="adj2" fmla="val 20577692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1">
            <a:extLst>
              <a:ext uri="{FF2B5EF4-FFF2-40B4-BE49-F238E27FC236}">
                <a16:creationId xmlns:a16="http://schemas.microsoft.com/office/drawing/2014/main" id="{9EDD2BAF-43B2-9F45-8AF3-A9CBA3002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7777">
            <a:off x="6788003" y="2498244"/>
            <a:ext cx="296044" cy="321420"/>
          </a:xfrm>
          <a:prstGeom prst="rect">
            <a:avLst/>
          </a:prstGeom>
        </p:spPr>
      </p:pic>
      <p:pic>
        <p:nvPicPr>
          <p:cNvPr id="42" name="图片 42">
            <a:extLst>
              <a:ext uri="{FF2B5EF4-FFF2-40B4-BE49-F238E27FC236}">
                <a16:creationId xmlns:a16="http://schemas.microsoft.com/office/drawing/2014/main" id="{C944E5D1-5DAF-4C4D-BC40-70C6FD673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7777">
            <a:off x="6559448" y="2124107"/>
            <a:ext cx="296044" cy="321420"/>
          </a:xfrm>
          <a:prstGeom prst="rect">
            <a:avLst/>
          </a:prstGeom>
        </p:spPr>
      </p:pic>
      <p:sp>
        <p:nvSpPr>
          <p:cNvPr id="43" name="文本框 43">
            <a:extLst>
              <a:ext uri="{FF2B5EF4-FFF2-40B4-BE49-F238E27FC236}">
                <a16:creationId xmlns:a16="http://schemas.microsoft.com/office/drawing/2014/main" id="{AC69150A-F529-3646-8A62-7A8F635D487E}"/>
              </a:ext>
            </a:extLst>
          </p:cNvPr>
          <p:cNvSpPr txBox="1"/>
          <p:nvPr/>
        </p:nvSpPr>
        <p:spPr>
          <a:xfrm>
            <a:off x="2001849" y="1479532"/>
            <a:ext cx="2029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Antibiotic (Area of effect)</a:t>
            </a:r>
            <a:endParaRPr lang="zh-CN" altLang="en-US" sz="1400" dirty="0"/>
          </a:p>
        </p:txBody>
      </p:sp>
      <p:sp>
        <p:nvSpPr>
          <p:cNvPr id="44" name="文本框 44">
            <a:extLst>
              <a:ext uri="{FF2B5EF4-FFF2-40B4-BE49-F238E27FC236}">
                <a16:creationId xmlns:a16="http://schemas.microsoft.com/office/drawing/2014/main" id="{3EA5A93F-FBE2-E044-AD83-451E81855EE1}"/>
              </a:ext>
            </a:extLst>
          </p:cNvPr>
          <p:cNvSpPr txBox="1"/>
          <p:nvPr/>
        </p:nvSpPr>
        <p:spPr>
          <a:xfrm>
            <a:off x="5958630" y="1487707"/>
            <a:ext cx="14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Phages (targeted)</a:t>
            </a:r>
            <a:endParaRPr lang="zh-CN" altLang="en-US" sz="1400" dirty="0"/>
          </a:p>
        </p:txBody>
      </p:sp>
      <p:sp>
        <p:nvSpPr>
          <p:cNvPr id="45" name="矩形 46">
            <a:extLst>
              <a:ext uri="{FF2B5EF4-FFF2-40B4-BE49-F238E27FC236}">
                <a16:creationId xmlns:a16="http://schemas.microsoft.com/office/drawing/2014/main" id="{B0BE761D-3383-1844-867E-C04B69AE4940}"/>
              </a:ext>
            </a:extLst>
          </p:cNvPr>
          <p:cNvSpPr/>
          <p:nvPr/>
        </p:nvSpPr>
        <p:spPr>
          <a:xfrm>
            <a:off x="1367979" y="1121552"/>
            <a:ext cx="2498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</a:rPr>
              <a:t>Used as antibiotics</a:t>
            </a:r>
            <a:endParaRPr lang="zh-CN" altLang="en-US" sz="2000" dirty="0"/>
          </a:p>
        </p:txBody>
      </p:sp>
      <p:pic>
        <p:nvPicPr>
          <p:cNvPr id="46" name="图片 47">
            <a:extLst>
              <a:ext uri="{FF2B5EF4-FFF2-40B4-BE49-F238E27FC236}">
                <a16:creationId xmlns:a16="http://schemas.microsoft.com/office/drawing/2014/main" id="{85DFE254-4655-E24F-A14C-261390B9C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550">
            <a:off x="6760981" y="1971895"/>
            <a:ext cx="296044" cy="321420"/>
          </a:xfrm>
          <a:prstGeom prst="rect">
            <a:avLst/>
          </a:prstGeom>
        </p:spPr>
      </p:pic>
      <p:pic>
        <p:nvPicPr>
          <p:cNvPr id="47" name="图片 3">
            <a:extLst>
              <a:ext uri="{FF2B5EF4-FFF2-40B4-BE49-F238E27FC236}">
                <a16:creationId xmlns:a16="http://schemas.microsoft.com/office/drawing/2014/main" id="{8591403A-3D53-6343-A089-2EBBDFA21F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4">
            <a:off x="6936589" y="3038308"/>
            <a:ext cx="390493" cy="194275"/>
          </a:xfrm>
          <a:prstGeom prst="rect">
            <a:avLst/>
          </a:prstGeom>
        </p:spPr>
      </p:pic>
      <p:pic>
        <p:nvPicPr>
          <p:cNvPr id="48" name="图片 6">
            <a:extLst>
              <a:ext uri="{FF2B5EF4-FFF2-40B4-BE49-F238E27FC236}">
                <a16:creationId xmlns:a16="http://schemas.microsoft.com/office/drawing/2014/main" id="{2CC18F8F-49F7-2941-ACD6-B9D56FC7A3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683" y="2808406"/>
            <a:ext cx="634707" cy="642666"/>
          </a:xfrm>
          <a:prstGeom prst="rect">
            <a:avLst/>
          </a:prstGeom>
        </p:spPr>
      </p:pic>
      <p:pic>
        <p:nvPicPr>
          <p:cNvPr id="49" name="图片 39">
            <a:extLst>
              <a:ext uri="{FF2B5EF4-FFF2-40B4-BE49-F238E27FC236}">
                <a16:creationId xmlns:a16="http://schemas.microsoft.com/office/drawing/2014/main" id="{A44E3A09-A2FD-FC4A-8832-B1CAD4768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984">
            <a:off x="3121843" y="3076308"/>
            <a:ext cx="390493" cy="194275"/>
          </a:xfrm>
          <a:prstGeom prst="rect">
            <a:avLst/>
          </a:prstGeom>
        </p:spPr>
      </p:pic>
      <p:sp>
        <p:nvSpPr>
          <p:cNvPr id="50" name="五边形 59">
            <a:extLst>
              <a:ext uri="{FF2B5EF4-FFF2-40B4-BE49-F238E27FC236}">
                <a16:creationId xmlns:a16="http://schemas.microsoft.com/office/drawing/2014/main" id="{111A4D89-519A-2946-ADC3-2FA9919DC65B}"/>
              </a:ext>
            </a:extLst>
          </p:cNvPr>
          <p:cNvSpPr/>
          <p:nvPr/>
        </p:nvSpPr>
        <p:spPr>
          <a:xfrm>
            <a:off x="854362" y="122148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燕尾形 60">
            <a:extLst>
              <a:ext uri="{FF2B5EF4-FFF2-40B4-BE49-F238E27FC236}">
                <a16:creationId xmlns:a16="http://schemas.microsoft.com/office/drawing/2014/main" id="{93F66160-A84D-5842-A7DB-356EBABAFC04}"/>
              </a:ext>
            </a:extLst>
          </p:cNvPr>
          <p:cNvSpPr/>
          <p:nvPr/>
        </p:nvSpPr>
        <p:spPr>
          <a:xfrm>
            <a:off x="1195375" y="122148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2" name="直接连接符 4">
            <a:extLst>
              <a:ext uri="{FF2B5EF4-FFF2-40B4-BE49-F238E27FC236}">
                <a16:creationId xmlns:a16="http://schemas.microsoft.com/office/drawing/2014/main" id="{C8E0FD9A-19F8-8843-8A36-504F75E3EA30}"/>
              </a:ext>
            </a:extLst>
          </p:cNvPr>
          <p:cNvCxnSpPr/>
          <p:nvPr/>
        </p:nvCxnSpPr>
        <p:spPr>
          <a:xfrm>
            <a:off x="662221" y="88931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70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A85B-AEAB-D24A-BD53-C05EF0F2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79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Two research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15EAD-AD1A-0B40-8A23-3BF13071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7B79E21-898A-BF44-B7C3-8ABEED122D33}"/>
              </a:ext>
            </a:extLst>
          </p:cNvPr>
          <p:cNvCxnSpPr/>
          <p:nvPr/>
        </p:nvCxnSpPr>
        <p:spPr>
          <a:xfrm>
            <a:off x="662221" y="102166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CF957E56-B096-0B4E-A5C3-ECB8A5471248}"/>
              </a:ext>
            </a:extLst>
          </p:cNvPr>
          <p:cNvSpPr txBox="1">
            <a:spLocks/>
          </p:cNvSpPr>
          <p:nvPr/>
        </p:nvSpPr>
        <p:spPr>
          <a:xfrm>
            <a:off x="7968343" y="644549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直接连接符 28">
            <a:extLst>
              <a:ext uri="{FF2B5EF4-FFF2-40B4-BE49-F238E27FC236}">
                <a16:creationId xmlns:a16="http://schemas.microsoft.com/office/drawing/2014/main" id="{B694DCBF-E8E0-6645-BFCA-117C197A785B}"/>
              </a:ext>
            </a:extLst>
          </p:cNvPr>
          <p:cNvCxnSpPr/>
          <p:nvPr/>
        </p:nvCxnSpPr>
        <p:spPr>
          <a:xfrm>
            <a:off x="8046546" y="949654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9">
            <a:extLst>
              <a:ext uri="{FF2B5EF4-FFF2-40B4-BE49-F238E27FC236}">
                <a16:creationId xmlns:a16="http://schemas.microsoft.com/office/drawing/2014/main" id="{9DDDA705-A9CD-3C4D-B524-6E1BFF291860}"/>
              </a:ext>
            </a:extLst>
          </p:cNvPr>
          <p:cNvCxnSpPr/>
          <p:nvPr/>
        </p:nvCxnSpPr>
        <p:spPr>
          <a:xfrm>
            <a:off x="8046546" y="99175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21AFEA-3011-5042-A027-09FF5EA89904}"/>
              </a:ext>
            </a:extLst>
          </p:cNvPr>
          <p:cNvSpPr txBox="1"/>
          <p:nvPr/>
        </p:nvSpPr>
        <p:spPr>
          <a:xfrm>
            <a:off x="662222" y="2846677"/>
            <a:ext cx="566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Find the phage-bacteria interactions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92BF05-5933-9D42-A629-A26E4CF7188B}"/>
              </a:ext>
            </a:extLst>
          </p:cNvPr>
          <p:cNvSpPr txBox="1"/>
          <p:nvPr/>
        </p:nvSpPr>
        <p:spPr>
          <a:xfrm>
            <a:off x="662221" y="1970721"/>
            <a:ext cx="649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Identify phages from metagenomic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9E565-C28F-384F-829E-7F655F61EA41}"/>
              </a:ext>
            </a:extLst>
          </p:cNvPr>
          <p:cNvSpPr txBox="1"/>
          <p:nvPr/>
        </p:nvSpPr>
        <p:spPr>
          <a:xfrm>
            <a:off x="595079" y="4458924"/>
            <a:ext cx="8265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Jiayu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Xubo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Tang,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Ruocheng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Guo,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Accurate identification of bacteriophages from metagenomic data using Transformer, Briefings in Bioinformatics, Volume 23, Issue 4, July 2022, bbac258,</a:t>
            </a:r>
          </a:p>
          <a:p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Jiayu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Jinzhe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Jiang,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"Bacteriophage classification for assembled contigs using Graph Convolutional Network", the 29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Annual International Conference on Intelligent Systems for Molecular Biology and the 20</a:t>
            </a:r>
            <a:r>
              <a:rPr lang="en-US" sz="12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European Conference on Computational Biology (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ISMB/ECCB 2021)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July 25, 2021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acceptance rate: 18%</a:t>
            </a:r>
            <a:endParaRPr lang="en-HK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u="sng" dirty="0" err="1">
                <a:solidFill>
                  <a:schemeClr val="bg1">
                    <a:lumMod val="50000"/>
                  </a:schemeClr>
                </a:solidFill>
              </a:rPr>
              <a:t>Jiayu</a:t>
            </a:r>
            <a:r>
              <a:rPr lang="en-US" sz="1200" u="sng" dirty="0">
                <a:solidFill>
                  <a:schemeClr val="bg1">
                    <a:lumMod val="50000"/>
                  </a:schemeClr>
                </a:solidFill>
              </a:rPr>
              <a:t> Shang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Yanni Sun*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"Detecting the hosts of bacteriophages using GCN-based semi-supervised learning",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BMC Biology,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107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24C39908-0ADA-9A05-B9E1-2D8E9C20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47" y="3201306"/>
            <a:ext cx="3337274" cy="23149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8589" y="525737"/>
            <a:ext cx="6542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Phage identification: problem formulation 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2675" y="3564242"/>
            <a:ext cx="727328" cy="13520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561061" y="5662316"/>
            <a:ext cx="2687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DNA sequences (</a:t>
            </a:r>
            <a:r>
              <a:rPr lang="en-US" altLang="zh-CN" sz="1400" b="1" dirty="0"/>
              <a:t>contigs</a:t>
            </a:r>
            <a:r>
              <a:rPr lang="en-US" altLang="zh-CN" sz="1400" dirty="0"/>
              <a:t>) obtained</a:t>
            </a:r>
          </a:p>
          <a:p>
            <a:r>
              <a:rPr lang="en-US" altLang="zh-CN" sz="1400" dirty="0"/>
              <a:t>using sequencing data analysis</a:t>
            </a:r>
          </a:p>
          <a:p>
            <a:endParaRPr lang="zh-CN" altLang="en-US" sz="1400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630560" y="101111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023799" y="928030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023799" y="970129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30" y="5230222"/>
            <a:ext cx="1268791" cy="37613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35583" y="3357870"/>
            <a:ext cx="160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Binary</a:t>
            </a:r>
          </a:p>
          <a:p>
            <a:r>
              <a:rPr lang="en-US" altLang="zh-CN" sz="2000" b="1" dirty="0"/>
              <a:t>classification</a:t>
            </a:r>
            <a:endParaRPr lang="zh-CN" altLang="en-US" sz="2000" b="1" dirty="0"/>
          </a:p>
        </p:txBody>
      </p:sp>
      <p:sp>
        <p:nvSpPr>
          <p:cNvPr id="41" name="矩形 40"/>
          <p:cNvSpPr/>
          <p:nvPr/>
        </p:nvSpPr>
        <p:spPr>
          <a:xfrm>
            <a:off x="7605071" y="6502041"/>
            <a:ext cx="12715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Material source: </a:t>
            </a:r>
            <a:r>
              <a:rPr lang="de-DE" altLang="zh-CN" sz="800" dirty="0">
                <a:solidFill>
                  <a:schemeClr val="bg1">
                    <a:lumMod val="50000"/>
                  </a:schemeClr>
                </a:solidFill>
              </a:rPr>
              <a:t>viralzone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5BBDB690-FA71-504C-AA9E-4984942CD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4" y="1241919"/>
            <a:ext cx="795410" cy="81711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CC5C0B8-29A1-3741-997E-E27F93D5D225}"/>
              </a:ext>
            </a:extLst>
          </p:cNvPr>
          <p:cNvGrpSpPr/>
          <p:nvPr/>
        </p:nvGrpSpPr>
        <p:grpSpPr>
          <a:xfrm>
            <a:off x="1544248" y="1045104"/>
            <a:ext cx="1723166" cy="1273542"/>
            <a:chOff x="3631011" y="700087"/>
            <a:chExt cx="3486150" cy="2576513"/>
          </a:xfrm>
        </p:grpSpPr>
        <p:pic>
          <p:nvPicPr>
            <p:cNvPr id="46" name="Picture 45" descr="A picture containing ground, paving&#10;&#10;Description automatically generated">
              <a:extLst>
                <a:ext uri="{FF2B5EF4-FFF2-40B4-BE49-F238E27FC236}">
                  <a16:creationId xmlns:a16="http://schemas.microsoft.com/office/drawing/2014/main" id="{300F2C7B-4EF2-CE43-9370-98513376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686" y="795336"/>
              <a:ext cx="3044800" cy="2283600"/>
            </a:xfrm>
            <a:prstGeom prst="rect">
              <a:avLst/>
            </a:prstGeom>
          </p:spPr>
        </p:pic>
        <p:sp>
          <p:nvSpPr>
            <p:cNvPr id="47" name="Freeform: Shape 19">
              <a:extLst>
                <a:ext uri="{FF2B5EF4-FFF2-40B4-BE49-F238E27FC236}">
                  <a16:creationId xmlns:a16="http://schemas.microsoft.com/office/drawing/2014/main" id="{119CF6C4-AB06-9845-8DBE-B429240ACC6E}"/>
                </a:ext>
              </a:extLst>
            </p:cNvPr>
            <p:cNvSpPr/>
            <p:nvPr/>
          </p:nvSpPr>
          <p:spPr>
            <a:xfrm>
              <a:off x="3631011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3D4AE4-2942-D94B-9513-2F154F3BFF10}"/>
              </a:ext>
            </a:extLst>
          </p:cNvPr>
          <p:cNvGrpSpPr/>
          <p:nvPr/>
        </p:nvGrpSpPr>
        <p:grpSpPr>
          <a:xfrm>
            <a:off x="3145870" y="1064512"/>
            <a:ext cx="1740386" cy="1286269"/>
            <a:chOff x="7337836" y="700087"/>
            <a:chExt cx="3486150" cy="257651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C9B51D2-4A04-8642-8ACC-1F7D621E2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1" b="28273"/>
            <a:stretch/>
          </p:blipFill>
          <p:spPr>
            <a:xfrm>
              <a:off x="7337836" y="858402"/>
              <a:ext cx="3368759" cy="2105025"/>
            </a:xfrm>
            <a:prstGeom prst="rect">
              <a:avLst/>
            </a:prstGeom>
          </p:spPr>
        </p:pic>
        <p:sp>
          <p:nvSpPr>
            <p:cNvPr id="50" name="Freeform: Shape 20">
              <a:extLst>
                <a:ext uri="{FF2B5EF4-FFF2-40B4-BE49-F238E27FC236}">
                  <a16:creationId xmlns:a16="http://schemas.microsoft.com/office/drawing/2014/main" id="{2D8370F7-C011-1148-85E3-B829AF6D2BD9}"/>
                </a:ext>
              </a:extLst>
            </p:cNvPr>
            <p:cNvSpPr/>
            <p:nvPr/>
          </p:nvSpPr>
          <p:spPr>
            <a:xfrm>
              <a:off x="7337836" y="700087"/>
              <a:ext cx="3486150" cy="2576513"/>
            </a:xfrm>
            <a:custGeom>
              <a:avLst/>
              <a:gdLst>
                <a:gd name="connsiteX0" fmla="*/ 1600199 w 3114675"/>
                <a:gd name="connsiteY0" fmla="*/ 176213 h 2283600"/>
                <a:gd name="connsiteX1" fmla="*/ 685799 w 3114675"/>
                <a:gd name="connsiteY1" fmla="*/ 1090613 h 2283600"/>
                <a:gd name="connsiteX2" fmla="*/ 1600199 w 3114675"/>
                <a:gd name="connsiteY2" fmla="*/ 2005013 h 2283600"/>
                <a:gd name="connsiteX3" fmla="*/ 2514599 w 3114675"/>
                <a:gd name="connsiteY3" fmla="*/ 1090613 h 2283600"/>
                <a:gd name="connsiteX4" fmla="*/ 1600199 w 3114675"/>
                <a:gd name="connsiteY4" fmla="*/ 176213 h 2283600"/>
                <a:gd name="connsiteX5" fmla="*/ 0 w 3114675"/>
                <a:gd name="connsiteY5" fmla="*/ 0 h 2283600"/>
                <a:gd name="connsiteX6" fmla="*/ 3114675 w 3114675"/>
                <a:gd name="connsiteY6" fmla="*/ 0 h 2283600"/>
                <a:gd name="connsiteX7" fmla="*/ 3114675 w 3114675"/>
                <a:gd name="connsiteY7" fmla="*/ 2283600 h 2283600"/>
                <a:gd name="connsiteX8" fmla="*/ 0 w 3114675"/>
                <a:gd name="connsiteY8" fmla="*/ 2283600 h 22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4675" h="2283600">
                  <a:moveTo>
                    <a:pt x="1600199" y="176213"/>
                  </a:moveTo>
                  <a:cubicBezTo>
                    <a:pt x="1095190" y="176213"/>
                    <a:pt x="685799" y="585604"/>
                    <a:pt x="685799" y="1090613"/>
                  </a:cubicBezTo>
                  <a:cubicBezTo>
                    <a:pt x="685799" y="1595622"/>
                    <a:pt x="1095190" y="2005013"/>
                    <a:pt x="1600199" y="2005013"/>
                  </a:cubicBezTo>
                  <a:cubicBezTo>
                    <a:pt x="2105208" y="2005013"/>
                    <a:pt x="2514599" y="1595622"/>
                    <a:pt x="2514599" y="1090613"/>
                  </a:cubicBezTo>
                  <a:cubicBezTo>
                    <a:pt x="2514599" y="585604"/>
                    <a:pt x="2105208" y="176213"/>
                    <a:pt x="1600199" y="176213"/>
                  </a:cubicBezTo>
                  <a:close/>
                  <a:moveTo>
                    <a:pt x="0" y="0"/>
                  </a:moveTo>
                  <a:lnTo>
                    <a:pt x="3114675" y="0"/>
                  </a:lnTo>
                  <a:lnTo>
                    <a:pt x="3114675" y="2283600"/>
                  </a:lnTo>
                  <a:lnTo>
                    <a:pt x="0" y="2283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LID4096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6D5CD8-9667-8149-AA2F-344BF74F9851}"/>
              </a:ext>
            </a:extLst>
          </p:cNvPr>
          <p:cNvGrpSpPr/>
          <p:nvPr/>
        </p:nvGrpSpPr>
        <p:grpSpPr>
          <a:xfrm>
            <a:off x="2748413" y="1277356"/>
            <a:ext cx="1028700" cy="1028700"/>
            <a:chOff x="8075674" y="4142526"/>
            <a:chExt cx="2560320" cy="25603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69E99F-2D57-F745-842C-BFF99B8F4730}"/>
                </a:ext>
              </a:extLst>
            </p:cNvPr>
            <p:cNvSpPr/>
            <p:nvPr/>
          </p:nvSpPr>
          <p:spPr>
            <a:xfrm>
              <a:off x="8075674" y="4142526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53" name="Graphic 52" descr="Covid-19 with solid fill">
              <a:extLst>
                <a:ext uri="{FF2B5EF4-FFF2-40B4-BE49-F238E27FC236}">
                  <a16:creationId xmlns:a16="http://schemas.microsoft.com/office/drawing/2014/main" id="{F88EE6EB-827F-F34D-8DF3-33BC6A830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78394" y="4900390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Germ outline">
              <a:extLst>
                <a:ext uri="{FF2B5EF4-FFF2-40B4-BE49-F238E27FC236}">
                  <a16:creationId xmlns:a16="http://schemas.microsoft.com/office/drawing/2014/main" id="{AE613011-A1C7-E541-A68D-E17B2758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9994" y="4142526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Germ outline">
              <a:extLst>
                <a:ext uri="{FF2B5EF4-FFF2-40B4-BE49-F238E27FC236}">
                  <a16:creationId xmlns:a16="http://schemas.microsoft.com/office/drawing/2014/main" id="{29975BDF-52B5-4147-B871-7C73FFBC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69223" y="5056926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076FD37-AA0D-5344-927D-4F55FD24B20F}"/>
              </a:ext>
            </a:extLst>
          </p:cNvPr>
          <p:cNvGrpSpPr/>
          <p:nvPr/>
        </p:nvGrpSpPr>
        <p:grpSpPr>
          <a:xfrm>
            <a:off x="1102000" y="1285727"/>
            <a:ext cx="1028700" cy="1028700"/>
            <a:chOff x="4336166" y="4114413"/>
            <a:chExt cx="2560320" cy="25603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6291F4-A4FB-154C-A8E2-0472850CB390}"/>
                </a:ext>
              </a:extLst>
            </p:cNvPr>
            <p:cNvSpPr/>
            <p:nvPr/>
          </p:nvSpPr>
          <p:spPr>
            <a:xfrm>
              <a:off x="4336166" y="4114413"/>
              <a:ext cx="2560320" cy="25603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8" name="Graphic 57" descr="Covid-19 outline">
              <a:extLst>
                <a:ext uri="{FF2B5EF4-FFF2-40B4-BE49-F238E27FC236}">
                  <a16:creationId xmlns:a16="http://schemas.microsoft.com/office/drawing/2014/main" id="{3FC1EE6A-822B-8C4E-82C3-773D4E77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13406" y="4280732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Germ with solid fill">
              <a:extLst>
                <a:ext uri="{FF2B5EF4-FFF2-40B4-BE49-F238E27FC236}">
                  <a16:creationId xmlns:a16="http://schemas.microsoft.com/office/drawing/2014/main" id="{F12D6BF4-7A57-E94D-A5AA-A6F0227A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86462" y="5373403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Germ with solid fill">
              <a:extLst>
                <a:ext uri="{FF2B5EF4-FFF2-40B4-BE49-F238E27FC236}">
                  <a16:creationId xmlns:a16="http://schemas.microsoft.com/office/drawing/2014/main" id="{0B5552E8-A863-2B40-9BC2-3A11C134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00862" y="5575745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Germ outline">
              <a:extLst>
                <a:ext uri="{FF2B5EF4-FFF2-40B4-BE49-F238E27FC236}">
                  <a16:creationId xmlns:a16="http://schemas.microsoft.com/office/drawing/2014/main" id="{00CBEB64-5EAC-1F46-B4CA-D6FFB8CC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91474" y="4737932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56E172-AC4E-9747-BCD3-77E20A12150B}"/>
              </a:ext>
            </a:extLst>
          </p:cNvPr>
          <p:cNvGrpSpPr/>
          <p:nvPr/>
        </p:nvGrpSpPr>
        <p:grpSpPr>
          <a:xfrm>
            <a:off x="479399" y="2568084"/>
            <a:ext cx="2471079" cy="1135195"/>
            <a:chOff x="1416138" y="2308383"/>
            <a:chExt cx="4578019" cy="193064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5784DA3-A8B5-5346-AB23-17D9F891CD7E}"/>
                </a:ext>
              </a:extLst>
            </p:cNvPr>
            <p:cNvGrpSpPr/>
            <p:nvPr/>
          </p:nvGrpSpPr>
          <p:grpSpPr>
            <a:xfrm>
              <a:off x="5215202" y="3110655"/>
              <a:ext cx="37509" cy="225784"/>
              <a:chOff x="4052907" y="437440"/>
              <a:chExt cx="914400" cy="5882640"/>
            </a:xfrm>
          </p:grpSpPr>
          <p:pic>
            <p:nvPicPr>
              <p:cNvPr id="138" name="Graphic 137" descr="DNA with solid fill">
                <a:extLst>
                  <a:ext uri="{FF2B5EF4-FFF2-40B4-BE49-F238E27FC236}">
                    <a16:creationId xmlns:a16="http://schemas.microsoft.com/office/drawing/2014/main" id="{CEBB9267-1185-D94A-9CA5-B1901F216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9" name="Graphic 138" descr="DNA with solid fill">
                <a:extLst>
                  <a:ext uri="{FF2B5EF4-FFF2-40B4-BE49-F238E27FC236}">
                    <a16:creationId xmlns:a16="http://schemas.microsoft.com/office/drawing/2014/main" id="{CE51FBE5-7FA5-7549-A907-46A31AF78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0" name="Graphic 139" descr="DNA with solid fill">
                <a:extLst>
                  <a:ext uri="{FF2B5EF4-FFF2-40B4-BE49-F238E27FC236}">
                    <a16:creationId xmlns:a16="http://schemas.microsoft.com/office/drawing/2014/main" id="{CE765BD5-7B87-0D48-984B-E77FBA08A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1" name="Graphic 140" descr="DNA with solid fill">
                <a:extLst>
                  <a:ext uri="{FF2B5EF4-FFF2-40B4-BE49-F238E27FC236}">
                    <a16:creationId xmlns:a16="http://schemas.microsoft.com/office/drawing/2014/main" id="{8E786A8D-7934-7944-B408-B965FA1D6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2" name="Graphic 141" descr="DNA with solid fill">
                <a:extLst>
                  <a:ext uri="{FF2B5EF4-FFF2-40B4-BE49-F238E27FC236}">
                    <a16:creationId xmlns:a16="http://schemas.microsoft.com/office/drawing/2014/main" id="{78069A26-E1D2-A241-98F1-372885A9A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3" name="Graphic 142" descr="DNA with solid fill">
                <a:extLst>
                  <a:ext uri="{FF2B5EF4-FFF2-40B4-BE49-F238E27FC236}">
                    <a16:creationId xmlns:a16="http://schemas.microsoft.com/office/drawing/2014/main" id="{60232A34-6720-0642-8191-8F44FD3F2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4" name="Graphic 143" descr="DNA with solid fill">
                <a:extLst>
                  <a:ext uri="{FF2B5EF4-FFF2-40B4-BE49-F238E27FC236}">
                    <a16:creationId xmlns:a16="http://schemas.microsoft.com/office/drawing/2014/main" id="{3C00E5A1-496E-8D4C-9CC4-A2B02661D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982C9F2-4653-5B4B-B129-A4F058B1C5F3}"/>
                </a:ext>
              </a:extLst>
            </p:cNvPr>
            <p:cNvGrpSpPr/>
            <p:nvPr/>
          </p:nvGrpSpPr>
          <p:grpSpPr>
            <a:xfrm>
              <a:off x="5118715" y="2929456"/>
              <a:ext cx="37509" cy="225784"/>
              <a:chOff x="4052907" y="437440"/>
              <a:chExt cx="914400" cy="5882640"/>
            </a:xfrm>
          </p:grpSpPr>
          <p:pic>
            <p:nvPicPr>
              <p:cNvPr id="131" name="Graphic 130" descr="DNA with solid fill">
                <a:extLst>
                  <a:ext uri="{FF2B5EF4-FFF2-40B4-BE49-F238E27FC236}">
                    <a16:creationId xmlns:a16="http://schemas.microsoft.com/office/drawing/2014/main" id="{2C369727-EE15-AC40-8D5A-5164F4988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2" name="Graphic 131" descr="DNA with solid fill">
                <a:extLst>
                  <a:ext uri="{FF2B5EF4-FFF2-40B4-BE49-F238E27FC236}">
                    <a16:creationId xmlns:a16="http://schemas.microsoft.com/office/drawing/2014/main" id="{A9BE82C8-A73F-154C-9FCE-C46040692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3" name="Graphic 132" descr="DNA with solid fill">
                <a:extLst>
                  <a:ext uri="{FF2B5EF4-FFF2-40B4-BE49-F238E27FC236}">
                    <a16:creationId xmlns:a16="http://schemas.microsoft.com/office/drawing/2014/main" id="{92C8376C-66B2-ED4F-92C0-BF7310A9E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4" name="Graphic 133" descr="DNA with solid fill">
                <a:extLst>
                  <a:ext uri="{FF2B5EF4-FFF2-40B4-BE49-F238E27FC236}">
                    <a16:creationId xmlns:a16="http://schemas.microsoft.com/office/drawing/2014/main" id="{838AA169-754E-554F-9C13-E243CE083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5" name="Graphic 134" descr="DNA with solid fill">
                <a:extLst>
                  <a:ext uri="{FF2B5EF4-FFF2-40B4-BE49-F238E27FC236}">
                    <a16:creationId xmlns:a16="http://schemas.microsoft.com/office/drawing/2014/main" id="{B990D975-4765-544B-9D69-E132575F6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6" name="Graphic 135" descr="DNA with solid fill">
                <a:extLst>
                  <a:ext uri="{FF2B5EF4-FFF2-40B4-BE49-F238E27FC236}">
                    <a16:creationId xmlns:a16="http://schemas.microsoft.com/office/drawing/2014/main" id="{80F326CE-1571-6042-BA6E-62ECD7262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7" name="Graphic 136" descr="DNA with solid fill">
                <a:extLst>
                  <a:ext uri="{FF2B5EF4-FFF2-40B4-BE49-F238E27FC236}">
                    <a16:creationId xmlns:a16="http://schemas.microsoft.com/office/drawing/2014/main" id="{038C7F31-60B7-814F-9E10-150B9EBA3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A99039D-FD02-0245-8F69-12A8F192AF4E}"/>
                </a:ext>
              </a:extLst>
            </p:cNvPr>
            <p:cNvGrpSpPr/>
            <p:nvPr/>
          </p:nvGrpSpPr>
          <p:grpSpPr>
            <a:xfrm>
              <a:off x="5158457" y="3222964"/>
              <a:ext cx="37509" cy="225784"/>
              <a:chOff x="4052907" y="437440"/>
              <a:chExt cx="914400" cy="5882640"/>
            </a:xfrm>
          </p:grpSpPr>
          <p:pic>
            <p:nvPicPr>
              <p:cNvPr id="124" name="Graphic 123" descr="DNA with solid fill">
                <a:extLst>
                  <a:ext uri="{FF2B5EF4-FFF2-40B4-BE49-F238E27FC236}">
                    <a16:creationId xmlns:a16="http://schemas.microsoft.com/office/drawing/2014/main" id="{45A5AE0E-FCA0-8D45-A3BF-1CA313B45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5" name="Graphic 124" descr="DNA with solid fill">
                <a:extLst>
                  <a:ext uri="{FF2B5EF4-FFF2-40B4-BE49-F238E27FC236}">
                    <a16:creationId xmlns:a16="http://schemas.microsoft.com/office/drawing/2014/main" id="{5EC21DD0-6FBC-5D4F-A736-3B2C9E42A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6" name="Graphic 125" descr="DNA with solid fill">
                <a:extLst>
                  <a:ext uri="{FF2B5EF4-FFF2-40B4-BE49-F238E27FC236}">
                    <a16:creationId xmlns:a16="http://schemas.microsoft.com/office/drawing/2014/main" id="{14A7C199-9E00-8A4E-A72D-8379BA4E5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7" name="Graphic 126" descr="DNA with solid fill">
                <a:extLst>
                  <a:ext uri="{FF2B5EF4-FFF2-40B4-BE49-F238E27FC236}">
                    <a16:creationId xmlns:a16="http://schemas.microsoft.com/office/drawing/2014/main" id="{C050B531-5C03-D045-9F87-5F3CD162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8" name="Graphic 127" descr="DNA with solid fill">
                <a:extLst>
                  <a:ext uri="{FF2B5EF4-FFF2-40B4-BE49-F238E27FC236}">
                    <a16:creationId xmlns:a16="http://schemas.microsoft.com/office/drawing/2014/main" id="{60191D2A-2BD6-C441-89B1-DA08EBD19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9" name="Graphic 128" descr="DNA with solid fill">
                <a:extLst>
                  <a:ext uri="{FF2B5EF4-FFF2-40B4-BE49-F238E27FC236}">
                    <a16:creationId xmlns:a16="http://schemas.microsoft.com/office/drawing/2014/main" id="{57E74EEF-B403-8A4E-B646-CC3751F9D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0" name="Graphic 129" descr="DNA with solid fill">
                <a:extLst>
                  <a:ext uri="{FF2B5EF4-FFF2-40B4-BE49-F238E27FC236}">
                    <a16:creationId xmlns:a16="http://schemas.microsoft.com/office/drawing/2014/main" id="{AF57ADAB-5B24-3144-A390-C6DF7DC5C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4D8EC3A-1D14-C943-A612-17FE412CD470}"/>
                </a:ext>
              </a:extLst>
            </p:cNvPr>
            <p:cNvGrpSpPr/>
            <p:nvPr/>
          </p:nvGrpSpPr>
          <p:grpSpPr>
            <a:xfrm>
              <a:off x="5196420" y="3276009"/>
              <a:ext cx="37509" cy="225784"/>
              <a:chOff x="4052907" y="437440"/>
              <a:chExt cx="914400" cy="5882640"/>
            </a:xfrm>
          </p:grpSpPr>
          <p:pic>
            <p:nvPicPr>
              <p:cNvPr id="117" name="Graphic 116" descr="DNA with solid fill">
                <a:extLst>
                  <a:ext uri="{FF2B5EF4-FFF2-40B4-BE49-F238E27FC236}">
                    <a16:creationId xmlns:a16="http://schemas.microsoft.com/office/drawing/2014/main" id="{A95911A7-7624-0043-826C-402D4EDD7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8" name="Graphic 117" descr="DNA with solid fill">
                <a:extLst>
                  <a:ext uri="{FF2B5EF4-FFF2-40B4-BE49-F238E27FC236}">
                    <a16:creationId xmlns:a16="http://schemas.microsoft.com/office/drawing/2014/main" id="{90AC7180-1530-6748-8434-8A7D4ACB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9" name="Graphic 118" descr="DNA with solid fill">
                <a:extLst>
                  <a:ext uri="{FF2B5EF4-FFF2-40B4-BE49-F238E27FC236}">
                    <a16:creationId xmlns:a16="http://schemas.microsoft.com/office/drawing/2014/main" id="{0BE3A5A0-235A-3342-84DD-59F09D89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0" name="Graphic 119" descr="DNA with solid fill">
                <a:extLst>
                  <a:ext uri="{FF2B5EF4-FFF2-40B4-BE49-F238E27FC236}">
                    <a16:creationId xmlns:a16="http://schemas.microsoft.com/office/drawing/2014/main" id="{77121796-9341-6A4E-A90D-2E63223DF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1" name="Graphic 120" descr="DNA with solid fill">
                <a:extLst>
                  <a:ext uri="{FF2B5EF4-FFF2-40B4-BE49-F238E27FC236}">
                    <a16:creationId xmlns:a16="http://schemas.microsoft.com/office/drawing/2014/main" id="{14247DEF-6D95-A74D-B4CC-50136A6B2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2" name="Graphic 121" descr="DNA with solid fill">
                <a:extLst>
                  <a:ext uri="{FF2B5EF4-FFF2-40B4-BE49-F238E27FC236}">
                    <a16:creationId xmlns:a16="http://schemas.microsoft.com/office/drawing/2014/main" id="{94BBDAC5-4D22-1245-B0F7-E5D371561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3" name="Graphic 122" descr="DNA with solid fill">
                <a:extLst>
                  <a:ext uri="{FF2B5EF4-FFF2-40B4-BE49-F238E27FC236}">
                    <a16:creationId xmlns:a16="http://schemas.microsoft.com/office/drawing/2014/main" id="{51FEDE03-BAFC-C940-BE20-A6C8FBDD6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48432DB-F501-744F-B875-C54D6C6EC9CE}"/>
                </a:ext>
              </a:extLst>
            </p:cNvPr>
            <p:cNvGrpSpPr/>
            <p:nvPr/>
          </p:nvGrpSpPr>
          <p:grpSpPr>
            <a:xfrm>
              <a:off x="5017225" y="3248154"/>
              <a:ext cx="37509" cy="225784"/>
              <a:chOff x="4052907" y="437440"/>
              <a:chExt cx="914400" cy="5882640"/>
            </a:xfrm>
          </p:grpSpPr>
          <p:pic>
            <p:nvPicPr>
              <p:cNvPr id="110" name="Graphic 109" descr="DNA with solid fill">
                <a:extLst>
                  <a:ext uri="{FF2B5EF4-FFF2-40B4-BE49-F238E27FC236}">
                    <a16:creationId xmlns:a16="http://schemas.microsoft.com/office/drawing/2014/main" id="{91DD9A87-2875-D846-B077-064C30FB1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Graphic 110" descr="DNA with solid fill">
                <a:extLst>
                  <a:ext uri="{FF2B5EF4-FFF2-40B4-BE49-F238E27FC236}">
                    <a16:creationId xmlns:a16="http://schemas.microsoft.com/office/drawing/2014/main" id="{278D0AAA-526E-2B4F-9111-D1AB10333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2" name="Graphic 111" descr="DNA with solid fill">
                <a:extLst>
                  <a:ext uri="{FF2B5EF4-FFF2-40B4-BE49-F238E27FC236}">
                    <a16:creationId xmlns:a16="http://schemas.microsoft.com/office/drawing/2014/main" id="{5C8ABF30-228C-DA41-A83D-787C05C80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3" name="Graphic 112" descr="DNA with solid fill">
                <a:extLst>
                  <a:ext uri="{FF2B5EF4-FFF2-40B4-BE49-F238E27FC236}">
                    <a16:creationId xmlns:a16="http://schemas.microsoft.com/office/drawing/2014/main" id="{0490890D-1A8D-EE4C-B8B8-235B82C7D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4" name="Graphic 113" descr="DNA with solid fill">
                <a:extLst>
                  <a:ext uri="{FF2B5EF4-FFF2-40B4-BE49-F238E27FC236}">
                    <a16:creationId xmlns:a16="http://schemas.microsoft.com/office/drawing/2014/main" id="{C0E5DF44-1C8A-DA4B-BE7B-8BCF9754B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5" name="Graphic 114" descr="DNA with solid fill">
                <a:extLst>
                  <a:ext uri="{FF2B5EF4-FFF2-40B4-BE49-F238E27FC236}">
                    <a16:creationId xmlns:a16="http://schemas.microsoft.com/office/drawing/2014/main" id="{4962C758-D72F-BC42-9CBE-AF1C443A9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6" name="Graphic 115" descr="DNA with solid fill">
                <a:extLst>
                  <a:ext uri="{FF2B5EF4-FFF2-40B4-BE49-F238E27FC236}">
                    <a16:creationId xmlns:a16="http://schemas.microsoft.com/office/drawing/2014/main" id="{21F52F05-8176-3E4A-AF53-559371018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1E70CB7-1F95-6744-9176-0D589E45C4F4}"/>
                </a:ext>
              </a:extLst>
            </p:cNvPr>
            <p:cNvGrpSpPr/>
            <p:nvPr/>
          </p:nvGrpSpPr>
          <p:grpSpPr>
            <a:xfrm>
              <a:off x="4896852" y="3339453"/>
              <a:ext cx="37509" cy="225784"/>
              <a:chOff x="4052907" y="437440"/>
              <a:chExt cx="914400" cy="5882640"/>
            </a:xfrm>
          </p:grpSpPr>
          <p:pic>
            <p:nvPicPr>
              <p:cNvPr id="103" name="Graphic 102" descr="DNA with solid fill">
                <a:extLst>
                  <a:ext uri="{FF2B5EF4-FFF2-40B4-BE49-F238E27FC236}">
                    <a16:creationId xmlns:a16="http://schemas.microsoft.com/office/drawing/2014/main" id="{D701DCCF-AC4E-A145-90FB-66D4D529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4" name="Graphic 103" descr="DNA with solid fill">
                <a:extLst>
                  <a:ext uri="{FF2B5EF4-FFF2-40B4-BE49-F238E27FC236}">
                    <a16:creationId xmlns:a16="http://schemas.microsoft.com/office/drawing/2014/main" id="{BBD30EB0-0F05-A841-8838-4FAF167EB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5" name="Graphic 104" descr="DNA with solid fill">
                <a:extLst>
                  <a:ext uri="{FF2B5EF4-FFF2-40B4-BE49-F238E27FC236}">
                    <a16:creationId xmlns:a16="http://schemas.microsoft.com/office/drawing/2014/main" id="{BBCEFF09-F429-1E43-878D-5AD768847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DNA with solid fill">
                <a:extLst>
                  <a:ext uri="{FF2B5EF4-FFF2-40B4-BE49-F238E27FC236}">
                    <a16:creationId xmlns:a16="http://schemas.microsoft.com/office/drawing/2014/main" id="{6BF501C1-4E06-874D-B6A8-51346BE52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DNA with solid fill">
                <a:extLst>
                  <a:ext uri="{FF2B5EF4-FFF2-40B4-BE49-F238E27FC236}">
                    <a16:creationId xmlns:a16="http://schemas.microsoft.com/office/drawing/2014/main" id="{AE780AF6-91FE-E545-BB0C-C8AAC0E40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8" name="Graphic 107" descr="DNA with solid fill">
                <a:extLst>
                  <a:ext uri="{FF2B5EF4-FFF2-40B4-BE49-F238E27FC236}">
                    <a16:creationId xmlns:a16="http://schemas.microsoft.com/office/drawing/2014/main" id="{6A64269A-3881-B443-B597-A280321D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Graphic 108" descr="DNA with solid fill">
                <a:extLst>
                  <a:ext uri="{FF2B5EF4-FFF2-40B4-BE49-F238E27FC236}">
                    <a16:creationId xmlns:a16="http://schemas.microsoft.com/office/drawing/2014/main" id="{70F8FAC6-DED4-904B-B7C1-580342BF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5EF1E16-31B5-3841-B4A3-9ACC60912AFE}"/>
                </a:ext>
              </a:extLst>
            </p:cNvPr>
            <p:cNvGrpSpPr/>
            <p:nvPr/>
          </p:nvGrpSpPr>
          <p:grpSpPr>
            <a:xfrm>
              <a:off x="5078972" y="2854508"/>
              <a:ext cx="37509" cy="225784"/>
              <a:chOff x="4052907" y="437440"/>
              <a:chExt cx="914400" cy="5882640"/>
            </a:xfrm>
          </p:grpSpPr>
          <p:pic>
            <p:nvPicPr>
              <p:cNvPr id="96" name="Graphic 95" descr="DNA with solid fill">
                <a:extLst>
                  <a:ext uri="{FF2B5EF4-FFF2-40B4-BE49-F238E27FC236}">
                    <a16:creationId xmlns:a16="http://schemas.microsoft.com/office/drawing/2014/main" id="{4E0B963F-0F2D-AF43-847E-D339A4153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DNA with solid fill">
                <a:extLst>
                  <a:ext uri="{FF2B5EF4-FFF2-40B4-BE49-F238E27FC236}">
                    <a16:creationId xmlns:a16="http://schemas.microsoft.com/office/drawing/2014/main" id="{9C10C30B-26D6-574F-B3B8-A5C57B19D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8" name="Graphic 97" descr="DNA with solid fill">
                <a:extLst>
                  <a:ext uri="{FF2B5EF4-FFF2-40B4-BE49-F238E27FC236}">
                    <a16:creationId xmlns:a16="http://schemas.microsoft.com/office/drawing/2014/main" id="{3FCF0D6B-857B-684D-9EEE-4286D411D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DNA with solid fill">
                <a:extLst>
                  <a:ext uri="{FF2B5EF4-FFF2-40B4-BE49-F238E27FC236}">
                    <a16:creationId xmlns:a16="http://schemas.microsoft.com/office/drawing/2014/main" id="{F8085E59-F171-2D4D-9B82-8D4D95DAB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0" name="Graphic 99" descr="DNA with solid fill">
                <a:extLst>
                  <a:ext uri="{FF2B5EF4-FFF2-40B4-BE49-F238E27FC236}">
                    <a16:creationId xmlns:a16="http://schemas.microsoft.com/office/drawing/2014/main" id="{E4446A32-1CE0-9541-A3C6-011A8528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DNA with solid fill">
                <a:extLst>
                  <a:ext uri="{FF2B5EF4-FFF2-40B4-BE49-F238E27FC236}">
                    <a16:creationId xmlns:a16="http://schemas.microsoft.com/office/drawing/2014/main" id="{B2CE8457-E033-CF47-BC3C-2131D59ED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" name="Graphic 101" descr="DNA with solid fill">
                <a:extLst>
                  <a:ext uri="{FF2B5EF4-FFF2-40B4-BE49-F238E27FC236}">
                    <a16:creationId xmlns:a16="http://schemas.microsoft.com/office/drawing/2014/main" id="{D443B6D3-09BD-AC47-B40F-7DACF38F9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B7989E-EBA2-114C-A7C6-D327E767C256}"/>
                </a:ext>
              </a:extLst>
            </p:cNvPr>
            <p:cNvGrpSpPr/>
            <p:nvPr/>
          </p:nvGrpSpPr>
          <p:grpSpPr>
            <a:xfrm>
              <a:off x="4933670" y="3155330"/>
              <a:ext cx="37509" cy="225784"/>
              <a:chOff x="4052907" y="437440"/>
              <a:chExt cx="914400" cy="5882640"/>
            </a:xfrm>
          </p:grpSpPr>
          <p:pic>
            <p:nvPicPr>
              <p:cNvPr id="89" name="Graphic 88" descr="DNA with solid fill">
                <a:extLst>
                  <a:ext uri="{FF2B5EF4-FFF2-40B4-BE49-F238E27FC236}">
                    <a16:creationId xmlns:a16="http://schemas.microsoft.com/office/drawing/2014/main" id="{B96C978A-44D7-7840-B9D2-C6480D862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Graphic 89" descr="DNA with solid fill">
                <a:extLst>
                  <a:ext uri="{FF2B5EF4-FFF2-40B4-BE49-F238E27FC236}">
                    <a16:creationId xmlns:a16="http://schemas.microsoft.com/office/drawing/2014/main" id="{35E93052-48D7-5D4A-8EF7-4F789755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1" name="Graphic 90" descr="DNA with solid fill">
                <a:extLst>
                  <a:ext uri="{FF2B5EF4-FFF2-40B4-BE49-F238E27FC236}">
                    <a16:creationId xmlns:a16="http://schemas.microsoft.com/office/drawing/2014/main" id="{0AC1ED49-A1F9-BD48-A7B3-60F16B057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2" name="Graphic 91" descr="DNA with solid fill">
                <a:extLst>
                  <a:ext uri="{FF2B5EF4-FFF2-40B4-BE49-F238E27FC236}">
                    <a16:creationId xmlns:a16="http://schemas.microsoft.com/office/drawing/2014/main" id="{FC535114-0917-024C-9BE8-5B06EBB11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3" name="Graphic 92" descr="DNA with solid fill">
                <a:extLst>
                  <a:ext uri="{FF2B5EF4-FFF2-40B4-BE49-F238E27FC236}">
                    <a16:creationId xmlns:a16="http://schemas.microsoft.com/office/drawing/2014/main" id="{8268EF85-7C70-994F-804A-B89ADEC20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4" name="Graphic 93" descr="DNA with solid fill">
                <a:extLst>
                  <a:ext uri="{FF2B5EF4-FFF2-40B4-BE49-F238E27FC236}">
                    <a16:creationId xmlns:a16="http://schemas.microsoft.com/office/drawing/2014/main" id="{79C0C19E-A72D-514C-BA52-1DAF5E621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DNA with solid fill">
                <a:extLst>
                  <a:ext uri="{FF2B5EF4-FFF2-40B4-BE49-F238E27FC236}">
                    <a16:creationId xmlns:a16="http://schemas.microsoft.com/office/drawing/2014/main" id="{D0A58048-EA7D-7946-9512-DCAB23408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81DE656-7B22-FE49-9E37-2693CF6315E5}"/>
                </a:ext>
              </a:extLst>
            </p:cNvPr>
            <p:cNvGrpSpPr/>
            <p:nvPr/>
          </p:nvGrpSpPr>
          <p:grpSpPr>
            <a:xfrm>
              <a:off x="4733670" y="2991401"/>
              <a:ext cx="37509" cy="225784"/>
              <a:chOff x="4052907" y="437440"/>
              <a:chExt cx="914400" cy="5882640"/>
            </a:xfrm>
          </p:grpSpPr>
          <p:pic>
            <p:nvPicPr>
              <p:cNvPr id="82" name="Graphic 81" descr="DNA with solid fill">
                <a:extLst>
                  <a:ext uri="{FF2B5EF4-FFF2-40B4-BE49-F238E27FC236}">
                    <a16:creationId xmlns:a16="http://schemas.microsoft.com/office/drawing/2014/main" id="{B61A2A3E-8887-AD47-843B-3EB0DEFEF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374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Graphic 82" descr="DNA with solid fill">
                <a:extLst>
                  <a:ext uri="{FF2B5EF4-FFF2-40B4-BE49-F238E27FC236}">
                    <a16:creationId xmlns:a16="http://schemas.microsoft.com/office/drawing/2014/main" id="{D67ED9D0-88E7-3446-8063-55EBCCE17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126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4" name="Graphic 83" descr="DNA with solid fill">
                <a:extLst>
                  <a:ext uri="{FF2B5EF4-FFF2-40B4-BE49-F238E27FC236}">
                    <a16:creationId xmlns:a16="http://schemas.microsoft.com/office/drawing/2014/main" id="{E3C5FDB8-5502-5A46-8CCB-224A38B80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093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5" name="Graphic 84" descr="DNA with solid fill">
                <a:extLst>
                  <a:ext uri="{FF2B5EF4-FFF2-40B4-BE49-F238E27FC236}">
                    <a16:creationId xmlns:a16="http://schemas.microsoft.com/office/drawing/2014/main" id="{7A80BDA8-57C6-D941-808A-9345EB5D0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29190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6" name="Graphic 85" descr="DNA with solid fill">
                <a:extLst>
                  <a:ext uri="{FF2B5EF4-FFF2-40B4-BE49-F238E27FC236}">
                    <a16:creationId xmlns:a16="http://schemas.microsoft.com/office/drawing/2014/main" id="{66634AF8-04F9-BC4D-B578-74B287AB0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3749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7" name="Graphic 86" descr="DNA with solid fill">
                <a:extLst>
                  <a:ext uri="{FF2B5EF4-FFF2-40B4-BE49-F238E27FC236}">
                    <a16:creationId xmlns:a16="http://schemas.microsoft.com/office/drawing/2014/main" id="{2F4066B8-39E8-BF44-8EC6-45F9E425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45751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8" name="Graphic 87" descr="DNA with solid fill">
                <a:extLst>
                  <a:ext uri="{FF2B5EF4-FFF2-40B4-BE49-F238E27FC236}">
                    <a16:creationId xmlns:a16="http://schemas.microsoft.com/office/drawing/2014/main" id="{9E6190C8-ADC0-134D-B430-0A08AD522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052907" y="540568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A772389-7803-024D-A649-8EB6BBAA7B46}"/>
                </a:ext>
              </a:extLst>
            </p:cNvPr>
            <p:cNvGrpSpPr/>
            <p:nvPr/>
          </p:nvGrpSpPr>
          <p:grpSpPr>
            <a:xfrm>
              <a:off x="1416138" y="2308383"/>
              <a:ext cx="4578019" cy="1930643"/>
              <a:chOff x="1888184" y="1934844"/>
              <a:chExt cx="6104024" cy="257419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8EBBEA1-83D9-6641-BCCE-7D132AC5C1A1}"/>
                  </a:ext>
                </a:extLst>
              </p:cNvPr>
              <p:cNvSpPr/>
              <p:nvPr/>
            </p:nvSpPr>
            <p:spPr>
              <a:xfrm>
                <a:off x="5363308" y="1934844"/>
                <a:ext cx="2628900" cy="2574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B982907-8484-1544-A1A1-2A57AD4801D3}"/>
                  </a:ext>
                </a:extLst>
              </p:cNvPr>
              <p:cNvGrpSpPr/>
              <p:nvPr/>
            </p:nvGrpSpPr>
            <p:grpSpPr>
              <a:xfrm>
                <a:off x="1888184" y="1977094"/>
                <a:ext cx="6025462" cy="2471018"/>
                <a:chOff x="3192704" y="1976447"/>
                <a:chExt cx="6025462" cy="2471018"/>
              </a:xfrm>
            </p:grpSpPr>
            <p:pic>
              <p:nvPicPr>
                <p:cNvPr id="80" name="Graphic 79" descr="Photocopier outline">
                  <a:extLst>
                    <a:ext uri="{FF2B5EF4-FFF2-40B4-BE49-F238E27FC236}">
                      <a16:creationId xmlns:a16="http://schemas.microsoft.com/office/drawing/2014/main" id="{3938CB43-1975-4D43-A2D8-7C6E4986D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7148" y="1976447"/>
                  <a:ext cx="2471018" cy="2471018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00549CD-1279-D54E-A9C1-DD9C589093E8}"/>
                    </a:ext>
                  </a:extLst>
                </p:cNvPr>
                <p:cNvSpPr txBox="1"/>
                <p:nvPr/>
              </p:nvSpPr>
              <p:spPr>
                <a:xfrm>
                  <a:off x="3192704" y="2686931"/>
                  <a:ext cx="3757768" cy="1465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Sequencing machine</a:t>
                  </a:r>
                  <a:endParaRPr lang="LID4096" dirty="0"/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9440">
            <a:off x="1628674" y="2491864"/>
            <a:ext cx="838550" cy="378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2219561" y="2390194"/>
            <a:ext cx="838550" cy="378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36335">
            <a:off x="1963616" y="2459212"/>
            <a:ext cx="838550" cy="3781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2238">
            <a:off x="2455324" y="2449253"/>
            <a:ext cx="838550" cy="378196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52767F-FE6C-2241-AA42-5F9DDD49DF89}"/>
              </a:ext>
            </a:extLst>
          </p:cNvPr>
          <p:cNvGrpSpPr/>
          <p:nvPr/>
        </p:nvGrpSpPr>
        <p:grpSpPr>
          <a:xfrm>
            <a:off x="1043529" y="4074916"/>
            <a:ext cx="989173" cy="1175694"/>
            <a:chOff x="7128364" y="2829599"/>
            <a:chExt cx="989173" cy="117569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5125F97-A096-B44A-B666-864E88790038}"/>
                </a:ext>
              </a:extLst>
            </p:cNvPr>
            <p:cNvCxnSpPr/>
            <p:nvPr/>
          </p:nvCxnSpPr>
          <p:spPr>
            <a:xfrm>
              <a:off x="7674568" y="2911556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D6163C2-CF4B-C64C-B3A6-6F56BB1A3B26}"/>
                </a:ext>
              </a:extLst>
            </p:cNvPr>
            <p:cNvCxnSpPr/>
            <p:nvPr/>
          </p:nvCxnSpPr>
          <p:spPr>
            <a:xfrm>
              <a:off x="7374250" y="282959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C336CA0-91B0-5948-98BA-42EFFB150151}"/>
                </a:ext>
              </a:extLst>
            </p:cNvPr>
            <p:cNvCxnSpPr/>
            <p:nvPr/>
          </p:nvCxnSpPr>
          <p:spPr>
            <a:xfrm>
              <a:off x="7267261" y="312013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58AF764-CC96-EF4C-9D0D-338AD7942DF3}"/>
                </a:ext>
              </a:extLst>
            </p:cNvPr>
            <p:cNvCxnSpPr/>
            <p:nvPr/>
          </p:nvCxnSpPr>
          <p:spPr>
            <a:xfrm>
              <a:off x="7220337" y="2916725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B0E3053-8333-4044-9063-F2E6A01055B7}"/>
                </a:ext>
              </a:extLst>
            </p:cNvPr>
            <p:cNvCxnSpPr/>
            <p:nvPr/>
          </p:nvCxnSpPr>
          <p:spPr>
            <a:xfrm>
              <a:off x="7447453" y="2986335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8328915-B0FD-EA4E-BB69-CD52EBB6E610}"/>
                </a:ext>
              </a:extLst>
            </p:cNvPr>
            <p:cNvCxnSpPr/>
            <p:nvPr/>
          </p:nvCxnSpPr>
          <p:spPr>
            <a:xfrm>
              <a:off x="7507516" y="30714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E7E1D3E-5F5F-554E-9FA9-A57FC5FD5F76}"/>
                </a:ext>
              </a:extLst>
            </p:cNvPr>
            <p:cNvCxnSpPr/>
            <p:nvPr/>
          </p:nvCxnSpPr>
          <p:spPr>
            <a:xfrm>
              <a:off x="7567579" y="315656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5B4460-6E58-C740-9DF5-B96870BB662E}"/>
                </a:ext>
              </a:extLst>
            </p:cNvPr>
            <p:cNvCxnSpPr/>
            <p:nvPr/>
          </p:nvCxnSpPr>
          <p:spPr>
            <a:xfrm>
              <a:off x="7794695" y="303625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87E0BC-C2E7-174E-8AC2-AD9FEFE6A1EA}"/>
                </a:ext>
              </a:extLst>
            </p:cNvPr>
            <p:cNvCxnSpPr/>
            <p:nvPr/>
          </p:nvCxnSpPr>
          <p:spPr>
            <a:xfrm>
              <a:off x="7854759" y="3121367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825CBAC-52B7-8F47-AF08-5A683328E435}"/>
                </a:ext>
              </a:extLst>
            </p:cNvPr>
            <p:cNvCxnSpPr/>
            <p:nvPr/>
          </p:nvCxnSpPr>
          <p:spPr>
            <a:xfrm>
              <a:off x="7721492" y="3265351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876A655-93D3-094A-A500-EF09171162D0}"/>
                </a:ext>
              </a:extLst>
            </p:cNvPr>
            <p:cNvCxnSpPr/>
            <p:nvPr/>
          </p:nvCxnSpPr>
          <p:spPr>
            <a:xfrm>
              <a:off x="7434313" y="323075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EEB5BA0-00D2-0F4F-8C6F-8B6CDEB463AE}"/>
                </a:ext>
              </a:extLst>
            </p:cNvPr>
            <p:cNvCxnSpPr/>
            <p:nvPr/>
          </p:nvCxnSpPr>
          <p:spPr>
            <a:xfrm>
              <a:off x="7507516" y="3387491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A5FD65F-DA76-0D4C-A648-7C5BEC9BF6F7}"/>
                </a:ext>
              </a:extLst>
            </p:cNvPr>
            <p:cNvCxnSpPr/>
            <p:nvPr/>
          </p:nvCxnSpPr>
          <p:spPr>
            <a:xfrm>
              <a:off x="7267261" y="3554100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09569BF-B2F4-0D44-BF55-2587571D8155}"/>
                </a:ext>
              </a:extLst>
            </p:cNvPr>
            <p:cNvCxnSpPr/>
            <p:nvPr/>
          </p:nvCxnSpPr>
          <p:spPr>
            <a:xfrm>
              <a:off x="7507516" y="350541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7EF912E-1641-6A4A-A1BB-C73FCC898FCC}"/>
                </a:ext>
              </a:extLst>
            </p:cNvPr>
            <p:cNvCxnSpPr/>
            <p:nvPr/>
          </p:nvCxnSpPr>
          <p:spPr>
            <a:xfrm>
              <a:off x="7500689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323A8FA-C5AE-CC4C-9E57-5E9CABD6215E}"/>
                </a:ext>
              </a:extLst>
            </p:cNvPr>
            <p:cNvCxnSpPr/>
            <p:nvPr/>
          </p:nvCxnSpPr>
          <p:spPr>
            <a:xfrm>
              <a:off x="7854758" y="355532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5B0C6E0-2789-7E49-A3FD-DCC473555FA7}"/>
                </a:ext>
              </a:extLst>
            </p:cNvPr>
            <p:cNvCxnSpPr/>
            <p:nvPr/>
          </p:nvCxnSpPr>
          <p:spPr>
            <a:xfrm>
              <a:off x="7721492" y="369931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7445963-9161-DB47-B455-13713B6F5C02}"/>
                </a:ext>
              </a:extLst>
            </p:cNvPr>
            <p:cNvCxnSpPr/>
            <p:nvPr/>
          </p:nvCxnSpPr>
          <p:spPr>
            <a:xfrm>
              <a:off x="7794694" y="3354348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C923A30-5396-2449-9EB8-96494CF42337}"/>
                </a:ext>
              </a:extLst>
            </p:cNvPr>
            <p:cNvCxnSpPr/>
            <p:nvPr/>
          </p:nvCxnSpPr>
          <p:spPr>
            <a:xfrm>
              <a:off x="7854758" y="3439462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51690B9-320E-E548-98FF-EB875C6292D9}"/>
                </a:ext>
              </a:extLst>
            </p:cNvPr>
            <p:cNvCxnSpPr/>
            <p:nvPr/>
          </p:nvCxnSpPr>
          <p:spPr>
            <a:xfrm>
              <a:off x="7220337" y="3042527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8AC1065-FE33-9041-A089-3BDD7DFDFF94}"/>
                </a:ext>
              </a:extLst>
            </p:cNvPr>
            <p:cNvCxnSpPr/>
            <p:nvPr/>
          </p:nvCxnSpPr>
          <p:spPr>
            <a:xfrm>
              <a:off x="7220337" y="3417733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246F636-BE1F-8C48-B236-6142B054AB3B}"/>
                </a:ext>
              </a:extLst>
            </p:cNvPr>
            <p:cNvCxnSpPr/>
            <p:nvPr/>
          </p:nvCxnSpPr>
          <p:spPr>
            <a:xfrm>
              <a:off x="7569456" y="3845399"/>
              <a:ext cx="213977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1A4C47-E7FC-2D42-95E5-9F3B0117390A}"/>
                </a:ext>
              </a:extLst>
            </p:cNvPr>
            <p:cNvCxnSpPr/>
            <p:nvPr/>
          </p:nvCxnSpPr>
          <p:spPr>
            <a:xfrm>
              <a:off x="7556317" y="3759216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4640D70-B1E8-064A-B30F-9D7A3B49DF9E}"/>
                </a:ext>
              </a:extLst>
            </p:cNvPr>
            <p:cNvCxnSpPr/>
            <p:nvPr/>
          </p:nvCxnSpPr>
          <p:spPr>
            <a:xfrm>
              <a:off x="7269139" y="3763443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867FAF4-CCAC-3E40-B429-4CA99965FE02}"/>
                </a:ext>
              </a:extLst>
            </p:cNvPr>
            <p:cNvCxnSpPr/>
            <p:nvPr/>
          </p:nvCxnSpPr>
          <p:spPr>
            <a:xfrm>
              <a:off x="7845373" y="38036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6530D7D-7070-9A49-9F31-5397F39532F5}"/>
                </a:ext>
              </a:extLst>
            </p:cNvPr>
            <p:cNvCxnSpPr/>
            <p:nvPr/>
          </p:nvCxnSpPr>
          <p:spPr>
            <a:xfrm>
              <a:off x="7342341" y="392017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BAF741E-FB9E-EE4B-9401-2956F382C44D}"/>
                </a:ext>
              </a:extLst>
            </p:cNvPr>
            <p:cNvCxnSpPr/>
            <p:nvPr/>
          </p:nvCxnSpPr>
          <p:spPr>
            <a:xfrm>
              <a:off x="7402404" y="4005293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C822364-E3D9-2E40-B7E9-3F058160AD26}"/>
                </a:ext>
              </a:extLst>
            </p:cNvPr>
            <p:cNvCxnSpPr/>
            <p:nvPr/>
          </p:nvCxnSpPr>
          <p:spPr>
            <a:xfrm>
              <a:off x="7689583" y="3970096"/>
              <a:ext cx="213977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104248D-1DF7-2D4D-8F77-720BD56FE89E}"/>
                </a:ext>
              </a:extLst>
            </p:cNvPr>
            <p:cNvCxnSpPr/>
            <p:nvPr/>
          </p:nvCxnSpPr>
          <p:spPr>
            <a:xfrm>
              <a:off x="7845373" y="3896874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0A5B482-3019-DE49-812B-0F487CC03935}"/>
                </a:ext>
              </a:extLst>
            </p:cNvPr>
            <p:cNvCxnSpPr/>
            <p:nvPr/>
          </p:nvCxnSpPr>
          <p:spPr>
            <a:xfrm>
              <a:off x="7903560" y="3637949"/>
              <a:ext cx="2139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C0F9159-B6DB-D147-A171-7DE1700BE7DA}"/>
                </a:ext>
              </a:extLst>
            </p:cNvPr>
            <p:cNvCxnSpPr/>
            <p:nvPr/>
          </p:nvCxnSpPr>
          <p:spPr>
            <a:xfrm>
              <a:off x="7128364" y="3270407"/>
              <a:ext cx="213977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Oval 197">
            <a:extLst>
              <a:ext uri="{FF2B5EF4-FFF2-40B4-BE49-F238E27FC236}">
                <a16:creationId xmlns:a16="http://schemas.microsoft.com/office/drawing/2014/main" id="{B99A6E6C-DAAC-034B-ACDD-42208AC3198B}"/>
              </a:ext>
            </a:extLst>
          </p:cNvPr>
          <p:cNvSpPr/>
          <p:nvPr/>
        </p:nvSpPr>
        <p:spPr>
          <a:xfrm>
            <a:off x="1878901" y="4317299"/>
            <a:ext cx="152257" cy="146857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9151383-7DBB-C34D-8D8E-7C514E557EA8}"/>
              </a:ext>
            </a:extLst>
          </p:cNvPr>
          <p:cNvSpPr/>
          <p:nvPr/>
        </p:nvSpPr>
        <p:spPr>
          <a:xfrm>
            <a:off x="2539923" y="3560291"/>
            <a:ext cx="1740386" cy="167866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B7B4C42-9FF1-524E-BCF8-62B3F3C99347}"/>
              </a:ext>
            </a:extLst>
          </p:cNvPr>
          <p:cNvCxnSpPr>
            <a:cxnSpLocks/>
          </p:cNvCxnSpPr>
          <p:nvPr/>
        </p:nvCxnSpPr>
        <p:spPr>
          <a:xfrm flipH="1">
            <a:off x="1970772" y="3790272"/>
            <a:ext cx="824025" cy="550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214DBDC-71F6-D641-92F6-9215733591D5}"/>
              </a:ext>
            </a:extLst>
          </p:cNvPr>
          <p:cNvCxnSpPr>
            <a:cxnSpLocks/>
            <a:endCxn id="199" idx="3"/>
          </p:cNvCxnSpPr>
          <p:nvPr/>
        </p:nvCxnSpPr>
        <p:spPr>
          <a:xfrm>
            <a:off x="1956908" y="4360448"/>
            <a:ext cx="837889" cy="632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04F6004A-7AFC-3644-BD33-23BC87AE0063}"/>
              </a:ext>
            </a:extLst>
          </p:cNvPr>
          <p:cNvSpPr txBox="1"/>
          <p:nvPr/>
        </p:nvSpPr>
        <p:spPr>
          <a:xfrm>
            <a:off x="2506222" y="4335032"/>
            <a:ext cx="18565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CGATCGACTAGTCGATGCTGAGCTGATCGAT</a:t>
            </a:r>
            <a:endParaRPr lang="LID4096" sz="75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6B0BE0D-6C76-9F45-A20E-CFFFCBE1CD47}"/>
              </a:ext>
            </a:extLst>
          </p:cNvPr>
          <p:cNvSpPr txBox="1"/>
          <p:nvPr/>
        </p:nvSpPr>
        <p:spPr>
          <a:xfrm>
            <a:off x="2738077" y="4449701"/>
            <a:ext cx="16321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GCATGCTAGCTAGTCTGATGCTGATCG</a:t>
            </a:r>
            <a:endParaRPr lang="LID4096" sz="75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7CBBFF6-4AE4-CF4C-883F-DA55E154DD35}"/>
              </a:ext>
            </a:extLst>
          </p:cNvPr>
          <p:cNvSpPr txBox="1"/>
          <p:nvPr/>
        </p:nvSpPr>
        <p:spPr>
          <a:xfrm>
            <a:off x="2741571" y="4581691"/>
            <a:ext cx="157126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CGATCGTATGCTAGCTATGCGTAGTC</a:t>
            </a:r>
            <a:endParaRPr lang="LID4096" sz="75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32DD42-F376-324D-B5AC-B6745D1F3E56}"/>
              </a:ext>
            </a:extLst>
          </p:cNvPr>
          <p:cNvSpPr txBox="1"/>
          <p:nvPr/>
        </p:nvSpPr>
        <p:spPr>
          <a:xfrm>
            <a:off x="2483175" y="4182106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F56B31-7244-1A43-AAFD-FA8009E97886}"/>
              </a:ext>
            </a:extLst>
          </p:cNvPr>
          <p:cNvSpPr txBox="1"/>
          <p:nvPr/>
        </p:nvSpPr>
        <p:spPr>
          <a:xfrm>
            <a:off x="2685811" y="4718376"/>
            <a:ext cx="14510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CAGGTACTGGAGTCGGTAGTAGC</a:t>
            </a:r>
            <a:endParaRPr lang="LID4096" sz="75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2A82FC0-FB3B-AE4B-A8F3-7CF9FBECE2C8}"/>
              </a:ext>
            </a:extLst>
          </p:cNvPr>
          <p:cNvSpPr txBox="1"/>
          <p:nvPr/>
        </p:nvSpPr>
        <p:spPr>
          <a:xfrm>
            <a:off x="2856109" y="486885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339B279-59FF-E24C-AFFF-A8651856083F}"/>
              </a:ext>
            </a:extLst>
          </p:cNvPr>
          <p:cNvSpPr txBox="1"/>
          <p:nvPr/>
        </p:nvSpPr>
        <p:spPr>
          <a:xfrm>
            <a:off x="2912061" y="3973721"/>
            <a:ext cx="12346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ACGCTATTCATCTGTAGTCG</a:t>
            </a:r>
            <a:endParaRPr lang="LID4096" sz="75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DF20266-629B-4849-B91B-25B160697147}"/>
              </a:ext>
            </a:extLst>
          </p:cNvPr>
          <p:cNvSpPr txBox="1"/>
          <p:nvPr/>
        </p:nvSpPr>
        <p:spPr>
          <a:xfrm>
            <a:off x="2775026" y="3833402"/>
            <a:ext cx="124585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ACGTAGCATGCGAAGACGG</a:t>
            </a:r>
            <a:endParaRPr lang="LID4096" sz="75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8C9DECC-CB8F-D744-81BB-E6B43C02A854}"/>
              </a:ext>
            </a:extLst>
          </p:cNvPr>
          <p:cNvSpPr txBox="1"/>
          <p:nvPr/>
        </p:nvSpPr>
        <p:spPr>
          <a:xfrm>
            <a:off x="2561061" y="4087262"/>
            <a:ext cx="17716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dirty="0"/>
              <a:t>CGATCGACTAGCTACTTAGCTAGTCTAGCT</a:t>
            </a:r>
            <a:endParaRPr lang="LID4096" sz="750" dirty="0"/>
          </a:p>
        </p:txBody>
      </p:sp>
      <p:pic>
        <p:nvPicPr>
          <p:cNvPr id="202" name="图片 23">
            <a:extLst>
              <a:ext uri="{FF2B5EF4-FFF2-40B4-BE49-F238E27FC236}">
                <a16:creationId xmlns:a16="http://schemas.microsoft.com/office/drawing/2014/main" id="{5FE67A0E-BEDE-6B4F-B0DF-A800BFD78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20" y="3516007"/>
            <a:ext cx="624924" cy="49562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0D5D45-2BC0-194C-A7AA-04BF56F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  <p:bldP spid="198" grpId="0" animBg="1"/>
      <p:bldP spid="199" grpId="0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0FE2-2DDB-F245-9084-609F00E2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02" y="323761"/>
            <a:ext cx="7886700" cy="67471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Existing methods for phage identification</a:t>
            </a:r>
          </a:p>
        </p:txBody>
      </p:sp>
      <p:sp>
        <p:nvSpPr>
          <p:cNvPr id="32" name="灯片编号占位符 2">
            <a:extLst>
              <a:ext uri="{FF2B5EF4-FFF2-40B4-BE49-F238E27FC236}">
                <a16:creationId xmlns:a16="http://schemas.microsoft.com/office/drawing/2014/main" id="{016D1D6D-C434-764D-A736-CCAD9351EE45}"/>
              </a:ext>
            </a:extLst>
          </p:cNvPr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F3147-4F5D-2C42-9D45-A265975A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95C6C7-7D00-EB96-100F-A655EC86B0D7}"/>
              </a:ext>
            </a:extLst>
          </p:cNvPr>
          <p:cNvSpPr txBox="1">
            <a:spLocks/>
          </p:cNvSpPr>
          <p:nvPr/>
        </p:nvSpPr>
        <p:spPr>
          <a:xfrm>
            <a:off x="750838" y="4241918"/>
            <a:ext cx="3765002" cy="47082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Limitations of existing tools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A0EC4B-4D1C-1B62-3E52-E2250D6B5AE4}"/>
              </a:ext>
            </a:extLst>
          </p:cNvPr>
          <p:cNvSpPr txBox="1">
            <a:spLocks/>
          </p:cNvSpPr>
          <p:nvPr/>
        </p:nvSpPr>
        <p:spPr>
          <a:xfrm>
            <a:off x="645373" y="4754965"/>
            <a:ext cx="4808912" cy="10080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Char char="-"/>
            </a:pPr>
            <a:r>
              <a:rPr lang="en-US" sz="1500" dirty="0"/>
              <a:t>Limited reference genomes (viral dark matter)</a:t>
            </a:r>
          </a:p>
          <a:p>
            <a:pPr>
              <a:buFontTx/>
              <a:buChar char="-"/>
            </a:pPr>
            <a:r>
              <a:rPr lang="en-US" sz="1500" dirty="0"/>
              <a:t>Diverged viral genomes (marginal sequence similarity)</a:t>
            </a:r>
          </a:p>
          <a:p>
            <a:pPr>
              <a:buFontTx/>
              <a:buChar char="-"/>
            </a:pPr>
            <a:r>
              <a:rPr lang="en-US" sz="1500" dirty="0"/>
              <a:t>Massive amount of data (alignment-based tools can be slow)</a:t>
            </a:r>
          </a:p>
          <a:p>
            <a:pPr>
              <a:buFontTx/>
              <a:buChar char="-"/>
            </a:pPr>
            <a:endParaRPr lang="en-US"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21957E-1349-E1E1-176E-C35731D2AE66}"/>
              </a:ext>
            </a:extLst>
          </p:cNvPr>
          <p:cNvSpPr txBox="1">
            <a:spLocks/>
          </p:cNvSpPr>
          <p:nvPr/>
        </p:nvSpPr>
        <p:spPr>
          <a:xfrm>
            <a:off x="5657229" y="3925148"/>
            <a:ext cx="3248136" cy="8510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Promising alternative: deep 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729A34-1742-3A6C-FD42-8B118AB54782}"/>
              </a:ext>
            </a:extLst>
          </p:cNvPr>
          <p:cNvSpPr txBox="1">
            <a:spLocks/>
          </p:cNvSpPr>
          <p:nvPr/>
        </p:nvSpPr>
        <p:spPr>
          <a:xfrm>
            <a:off x="5657229" y="4855239"/>
            <a:ext cx="2772779" cy="85101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Automatic feature learning</a:t>
            </a:r>
          </a:p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Mining degenerate patterns</a:t>
            </a:r>
          </a:p>
          <a:p>
            <a:pPr marL="0" indent="-285750">
              <a:buFontTx/>
              <a:buChar char="-"/>
            </a:pPr>
            <a:r>
              <a:rPr lang="en-US" sz="1600" dirty="0">
                <a:latin typeface="+mj-lt"/>
                <a:ea typeface="+mj-ea"/>
                <a:cs typeface="+mj-cs"/>
              </a:rPr>
              <a:t>GPU for speedup</a:t>
            </a:r>
          </a:p>
          <a:p>
            <a:pPr>
              <a:buFontTx/>
              <a:buChar char="-"/>
            </a:pPr>
            <a:endParaRPr lang="en-US" sz="1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D51A53-8014-AE25-66A5-FE0025524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12" y="1637756"/>
            <a:ext cx="27546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Comparison based: </a:t>
            </a:r>
            <a:r>
              <a:rPr lang="en-US" sz="2000" dirty="0"/>
              <a:t>compare a new DNA sequence with known phages</a:t>
            </a:r>
          </a:p>
          <a:p>
            <a:pPr lvl="1"/>
            <a:r>
              <a:rPr lang="en-US" sz="1800" dirty="0"/>
              <a:t>Main feature: sequence similarity</a:t>
            </a:r>
          </a:p>
        </p:txBody>
      </p: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F338C3F1-B21C-D40A-4517-122F7838AF82}"/>
              </a:ext>
            </a:extLst>
          </p:cNvPr>
          <p:cNvCxnSpPr/>
          <p:nvPr/>
        </p:nvCxnSpPr>
        <p:spPr>
          <a:xfrm>
            <a:off x="396355" y="91762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108B4C-BEBE-5F42-B74E-DC2F3945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2" y="2103035"/>
            <a:ext cx="5335407" cy="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4772" y="2003369"/>
            <a:ext cx="85280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Methodology: towards more sensitive</a:t>
            </a:r>
          </a:p>
          <a:p>
            <a:r>
              <a:rPr lang="en-US" altLang="zh-CN" sz="4000" b="1" dirty="0">
                <a:solidFill>
                  <a:schemeClr val="bg1"/>
                </a:solidFill>
              </a:rPr>
              <a:t>and accurate phage identification using</a:t>
            </a:r>
          </a:p>
          <a:p>
            <a:endParaRPr lang="en-US" altLang="zh-CN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Transformer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E513268-4AE5-0553-AD86-7585A659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90" y="-27580"/>
            <a:ext cx="7104269" cy="1139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701944"/>
                </a:solidFill>
                <a:latin typeface="+mn-lt"/>
              </a:rPr>
              <a:t>Natural language vs. language of life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561B3631-2970-2A82-7817-18F584ACC527}"/>
              </a:ext>
            </a:extLst>
          </p:cNvPr>
          <p:cNvSpPr txBox="1">
            <a:spLocks/>
          </p:cNvSpPr>
          <p:nvPr/>
        </p:nvSpPr>
        <p:spPr>
          <a:xfrm>
            <a:off x="302285" y="947383"/>
            <a:ext cx="3508577" cy="5634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26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Alphabet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English: {A,B,C,D, …, Z}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DNA: {A,C,G,T}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Words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{happy, sad, student…}: delimited by spaces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What are the words for DNA sequences?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Interactions/associations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She </a:t>
            </a:r>
            <a:r>
              <a:rPr lang="en-US" sz="2000" u="sng" dirty="0"/>
              <a:t>quickly corrected </a:t>
            </a:r>
            <a:r>
              <a:rPr lang="en-US" sz="2000" dirty="0"/>
              <a:t>her mistakes. She </a:t>
            </a:r>
            <a:r>
              <a:rPr lang="en-US" sz="2000" u="sng" dirty="0"/>
              <a:t>corrected</a:t>
            </a:r>
            <a:r>
              <a:rPr lang="en-US" sz="2000" dirty="0"/>
              <a:t> her mistakes </a:t>
            </a:r>
            <a:r>
              <a:rPr lang="en-US" sz="2000" u="sng" dirty="0"/>
              <a:t>quickly</a:t>
            </a:r>
            <a:r>
              <a:rPr lang="en-US" sz="2000" dirty="0"/>
              <a:t>. 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Errors in spelling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I like my </a:t>
            </a:r>
            <a:r>
              <a:rPr lang="en-US" sz="2000" u="sng" dirty="0" err="1"/>
              <a:t>bok</a:t>
            </a:r>
            <a:r>
              <a:rPr lang="en-US" sz="2000" dirty="0"/>
              <a:t>.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Variations in DNA </a:t>
            </a:r>
            <a:r>
              <a:rPr lang="en-US" sz="2000" dirty="0">
                <a:sym typeface="Wingdings" pitchFamily="2" charset="2"/>
              </a:rPr>
              <a:t> diseases</a:t>
            </a:r>
            <a:endParaRPr lang="en-US" sz="2000" dirty="0"/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DA07B961-A8CC-524B-40C1-F8EF4ECD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944" b="81704"/>
          <a:stretch/>
        </p:blipFill>
        <p:spPr bwMode="auto">
          <a:xfrm>
            <a:off x="4384887" y="2900573"/>
            <a:ext cx="406828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 5">
            <a:extLst>
              <a:ext uri="{FF2B5EF4-FFF2-40B4-BE49-F238E27FC236}">
                <a16:creationId xmlns:a16="http://schemas.microsoft.com/office/drawing/2014/main" id="{C7FB6993-3AE1-9EAF-086C-4260F2C52D86}"/>
              </a:ext>
            </a:extLst>
          </p:cNvPr>
          <p:cNvGrpSpPr/>
          <p:nvPr/>
        </p:nvGrpSpPr>
        <p:grpSpPr>
          <a:xfrm>
            <a:off x="4037778" y="1431270"/>
            <a:ext cx="4415389" cy="1202328"/>
            <a:chOff x="1048842" y="3308966"/>
            <a:chExt cx="7051550" cy="246008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69" name="Ink 7">
                  <a:extLst>
                    <a:ext uri="{FF2B5EF4-FFF2-40B4-BE49-F238E27FC236}">
                      <a16:creationId xmlns:a16="http://schemas.microsoft.com/office/drawing/2014/main" id="{0D3E8B41-9997-4C63-A3A1-0EA46E991808}"/>
                    </a:ext>
                  </a:extLst>
                </p14:cNvPr>
                <p14:cNvContentPartPr/>
                <p14:nvPr/>
              </p14:nvContentPartPr>
              <p14:xfrm>
                <a:off x="1048842" y="3420206"/>
                <a:ext cx="6932880" cy="34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8978A1-9D08-8A47-8101-B0B7B6073A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1351" y="3347340"/>
                  <a:ext cx="7047288" cy="49386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0" name="Group 8">
              <a:extLst>
                <a:ext uri="{FF2B5EF4-FFF2-40B4-BE49-F238E27FC236}">
                  <a16:creationId xmlns:a16="http://schemas.microsoft.com/office/drawing/2014/main" id="{37EA56AB-1F8C-033C-C566-CEE7D994CD9C}"/>
                </a:ext>
              </a:extLst>
            </p:cNvPr>
            <p:cNvGrpSpPr/>
            <p:nvPr/>
          </p:nvGrpSpPr>
          <p:grpSpPr>
            <a:xfrm>
              <a:off x="4715802" y="3308966"/>
              <a:ext cx="3384590" cy="2408788"/>
              <a:chOff x="4715802" y="3308966"/>
              <a:chExt cx="3384590" cy="2408788"/>
            </a:xfrm>
          </p:grpSpPr>
          <p:sp>
            <p:nvSpPr>
              <p:cNvPr id="75" name="TextBox 10">
                <a:extLst>
                  <a:ext uri="{FF2B5EF4-FFF2-40B4-BE49-F238E27FC236}">
                    <a16:creationId xmlns:a16="http://schemas.microsoft.com/office/drawing/2014/main" id="{EFDDC363-1081-ED0D-FEF9-C75182E9FB90}"/>
                  </a:ext>
                </a:extLst>
              </p:cNvPr>
              <p:cNvSpPr txBox="1"/>
              <p:nvPr/>
            </p:nvSpPr>
            <p:spPr>
              <a:xfrm>
                <a:off x="6372200" y="4017452"/>
                <a:ext cx="1728192" cy="17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sz="1200" dirty="0"/>
                  <a:t>will translate into a protein related to breast cancer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6" name="Ink 12">
                    <a:extLst>
                      <a:ext uri="{FF2B5EF4-FFF2-40B4-BE49-F238E27FC236}">
                        <a16:creationId xmlns:a16="http://schemas.microsoft.com/office/drawing/2014/main" id="{123CDF35-D36D-938F-0C1F-2635C1193936}"/>
                      </a:ext>
                    </a:extLst>
                  </p14:cNvPr>
                  <p14:cNvContentPartPr/>
                  <p14:nvPr/>
                </p14:nvContentPartPr>
                <p14:xfrm>
                  <a:off x="4715802" y="3308966"/>
                  <a:ext cx="1492920" cy="5716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A734CFDF-32E6-5B4C-981D-CC09156482D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711482" y="3304646"/>
                    <a:ext cx="1501560" cy="58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7" name="Ink 13">
                    <a:extLst>
                      <a:ext uri="{FF2B5EF4-FFF2-40B4-BE49-F238E27FC236}">
                        <a16:creationId xmlns:a16="http://schemas.microsoft.com/office/drawing/2014/main" id="{618B1227-6307-B870-581B-7691BFF9BF22}"/>
                      </a:ext>
                    </a:extLst>
                  </p14:cNvPr>
                  <p14:cNvContentPartPr/>
                  <p14:nvPr/>
                </p14:nvContentPartPr>
                <p14:xfrm>
                  <a:off x="6157602" y="3963086"/>
                  <a:ext cx="263520" cy="2113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DE899C5-3CB0-8445-87BE-C6D75B4B826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53282" y="3958766"/>
                    <a:ext cx="27216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Group 14">
              <a:extLst>
                <a:ext uri="{FF2B5EF4-FFF2-40B4-BE49-F238E27FC236}">
                  <a16:creationId xmlns:a16="http://schemas.microsoft.com/office/drawing/2014/main" id="{7954C5E7-9753-C079-84D2-DFD6F836F8AD}"/>
                </a:ext>
              </a:extLst>
            </p:cNvPr>
            <p:cNvGrpSpPr/>
            <p:nvPr/>
          </p:nvGrpSpPr>
          <p:grpSpPr>
            <a:xfrm>
              <a:off x="3068564" y="3342084"/>
              <a:ext cx="2636301" cy="2426964"/>
              <a:chOff x="3068564" y="3342084"/>
              <a:chExt cx="2636301" cy="242696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2" name="Ink 15">
                    <a:extLst>
                      <a:ext uri="{FF2B5EF4-FFF2-40B4-BE49-F238E27FC236}">
                        <a16:creationId xmlns:a16="http://schemas.microsoft.com/office/drawing/2014/main" id="{CA176B82-8870-AA06-08B3-D11253493E4F}"/>
                      </a:ext>
                    </a:extLst>
                  </p14:cNvPr>
                  <p14:cNvContentPartPr/>
                  <p14:nvPr/>
                </p14:nvContentPartPr>
                <p14:xfrm rot="21155775">
                  <a:off x="3068564" y="3342084"/>
                  <a:ext cx="908739" cy="347981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DA033B1-A145-E145-AF92-DB45B9421A2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rot="21155775">
                    <a:off x="3064244" y="3337766"/>
                    <a:ext cx="917380" cy="35661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3" name="TextBox 16">
                <a:extLst>
                  <a:ext uri="{FF2B5EF4-FFF2-40B4-BE49-F238E27FC236}">
                    <a16:creationId xmlns:a16="http://schemas.microsoft.com/office/drawing/2014/main" id="{9EC6515D-5249-A31E-AF91-BBD41C54E806}"/>
                  </a:ext>
                </a:extLst>
              </p:cNvPr>
              <p:cNvSpPr txBox="1"/>
              <p:nvPr/>
            </p:nvSpPr>
            <p:spPr>
              <a:xfrm>
                <a:off x="3440027" y="4068746"/>
                <a:ext cx="2264838" cy="17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sz="1200" dirty="0"/>
                  <a:t>Does not encode protein; can bind to a protein to regulate its amount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4" name="Ink 17">
                    <a:extLst>
                      <a:ext uri="{FF2B5EF4-FFF2-40B4-BE49-F238E27FC236}">
                        <a16:creationId xmlns:a16="http://schemas.microsoft.com/office/drawing/2014/main" id="{94FA0043-4D24-5B33-131D-9E241EC06207}"/>
                      </a:ext>
                    </a:extLst>
                  </p14:cNvPr>
                  <p14:cNvContentPartPr/>
                  <p14:nvPr/>
                </p14:nvContentPartPr>
                <p14:xfrm>
                  <a:off x="3522933" y="3729561"/>
                  <a:ext cx="397480" cy="318744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73BFFF6-7E35-EE4A-8AE6-449CCFAC302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518613" y="3725239"/>
                    <a:ext cx="406121" cy="32738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546B6696-9AE5-AFA4-6D66-18B3767343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5794" y="4178135"/>
            <a:ext cx="2760032" cy="1663365"/>
          </a:xfrm>
          <a:prstGeom prst="rect">
            <a:avLst/>
          </a:prstGeom>
        </p:spPr>
      </p:pic>
      <p:pic>
        <p:nvPicPr>
          <p:cNvPr id="79" name="内容占位符 5">
            <a:extLst>
              <a:ext uri="{FF2B5EF4-FFF2-40B4-BE49-F238E27FC236}">
                <a16:creationId xmlns:a16="http://schemas.microsoft.com/office/drawing/2014/main" id="{DC68B506-D6F5-5F97-C375-7206EBFCAD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6801279" y="4167500"/>
            <a:ext cx="1997489" cy="167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" name="直接连接符 113">
            <a:extLst>
              <a:ext uri="{FF2B5EF4-FFF2-40B4-BE49-F238E27FC236}">
                <a16:creationId xmlns:a16="http://schemas.microsoft.com/office/drawing/2014/main" id="{3442846D-49C2-E662-BC80-0E1901402911}"/>
              </a:ext>
            </a:extLst>
          </p:cNvPr>
          <p:cNvCxnSpPr/>
          <p:nvPr/>
        </p:nvCxnSpPr>
        <p:spPr>
          <a:xfrm>
            <a:off x="451891" y="752299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灯片编号占位符 80">
            <a:extLst>
              <a:ext uri="{FF2B5EF4-FFF2-40B4-BE49-F238E27FC236}">
                <a16:creationId xmlns:a16="http://schemas.microsoft.com/office/drawing/2014/main" id="{19E43CF2-D7A8-8F65-B419-CF85B0B617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0930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E7358-C9C0-836A-55A3-CD447474D2CB}"/>
              </a:ext>
            </a:extLst>
          </p:cNvPr>
          <p:cNvSpPr/>
          <p:nvPr/>
        </p:nvSpPr>
        <p:spPr>
          <a:xfrm>
            <a:off x="4655078" y="3941725"/>
            <a:ext cx="3477953" cy="5246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F508D-A7DE-68F7-DB58-41F3A40B80E8}"/>
              </a:ext>
            </a:extLst>
          </p:cNvPr>
          <p:cNvSpPr/>
          <p:nvPr/>
        </p:nvSpPr>
        <p:spPr>
          <a:xfrm>
            <a:off x="4655078" y="3067497"/>
            <a:ext cx="3477953" cy="8059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5BEC9-A55D-6BBB-ED97-F4CC7E0B12B0}"/>
              </a:ext>
            </a:extLst>
          </p:cNvPr>
          <p:cNvSpPr/>
          <p:nvPr/>
        </p:nvSpPr>
        <p:spPr>
          <a:xfrm>
            <a:off x="4655078" y="2172133"/>
            <a:ext cx="3477953" cy="830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8A0534-2AB9-7673-D5CE-D414CA843657}"/>
              </a:ext>
            </a:extLst>
          </p:cNvPr>
          <p:cNvSpPr/>
          <p:nvPr/>
        </p:nvSpPr>
        <p:spPr>
          <a:xfrm>
            <a:off x="4655078" y="1746214"/>
            <a:ext cx="3477953" cy="363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E28A20-A7F3-C153-509D-6C87BF182C67}"/>
              </a:ext>
            </a:extLst>
          </p:cNvPr>
          <p:cNvSpPr/>
          <p:nvPr/>
        </p:nvSpPr>
        <p:spPr>
          <a:xfrm>
            <a:off x="550843" y="4047402"/>
            <a:ext cx="2569000" cy="3450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15B962-E6DD-259E-FE5A-4C2D2F97C94F}"/>
              </a:ext>
            </a:extLst>
          </p:cNvPr>
          <p:cNvSpPr/>
          <p:nvPr/>
        </p:nvSpPr>
        <p:spPr>
          <a:xfrm>
            <a:off x="550843" y="2665850"/>
            <a:ext cx="2577857" cy="572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0CAC8-FC05-BB6D-78D1-961CE4D06102}"/>
              </a:ext>
            </a:extLst>
          </p:cNvPr>
          <p:cNvCxnSpPr>
            <a:cxnSpLocks/>
          </p:cNvCxnSpPr>
          <p:nvPr/>
        </p:nvCxnSpPr>
        <p:spPr>
          <a:xfrm>
            <a:off x="582382" y="1855517"/>
            <a:ext cx="25374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53465A3-C8B9-1F5D-52EA-A387880C796E}"/>
              </a:ext>
            </a:extLst>
          </p:cNvPr>
          <p:cNvSpPr/>
          <p:nvPr/>
        </p:nvSpPr>
        <p:spPr>
          <a:xfrm>
            <a:off x="1823659" y="2148642"/>
            <a:ext cx="206216" cy="420503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9EBBF-EA24-E859-EB76-72F09CDB70E2}"/>
              </a:ext>
            </a:extLst>
          </p:cNvPr>
          <p:cNvSpPr txBox="1"/>
          <p:nvPr/>
        </p:nvSpPr>
        <p:spPr>
          <a:xfrm>
            <a:off x="1993976" y="2192752"/>
            <a:ext cx="853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/>
              <a:t>Translate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9D4DAB-595A-18A4-560D-86DFF4B26030}"/>
              </a:ext>
            </a:extLst>
          </p:cNvPr>
          <p:cNvCxnSpPr>
            <a:cxnSpLocks/>
          </p:cNvCxnSpPr>
          <p:nvPr/>
        </p:nvCxnSpPr>
        <p:spPr>
          <a:xfrm>
            <a:off x="717355" y="2918483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8A29F-9D3A-C679-9FE7-6321E9CCBD27}"/>
              </a:ext>
            </a:extLst>
          </p:cNvPr>
          <p:cNvCxnSpPr>
            <a:cxnSpLocks/>
          </p:cNvCxnSpPr>
          <p:nvPr/>
        </p:nvCxnSpPr>
        <p:spPr>
          <a:xfrm>
            <a:off x="1779393" y="2928158"/>
            <a:ext cx="7543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3C175D-09F7-0C32-0660-E35E4DD2D432}"/>
              </a:ext>
            </a:extLst>
          </p:cNvPr>
          <p:cNvSpPr txBox="1"/>
          <p:nvPr/>
        </p:nvSpPr>
        <p:spPr>
          <a:xfrm>
            <a:off x="565613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586EF-DFEE-C780-63D4-684765E39C30}"/>
              </a:ext>
            </a:extLst>
          </p:cNvPr>
          <p:cNvSpPr txBox="1"/>
          <p:nvPr/>
        </p:nvSpPr>
        <p:spPr>
          <a:xfrm>
            <a:off x="1602112" y="2664568"/>
            <a:ext cx="69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C129C-658B-9DD6-285D-5B3D69730023}"/>
              </a:ext>
            </a:extLst>
          </p:cNvPr>
          <p:cNvSpPr txBox="1"/>
          <p:nvPr/>
        </p:nvSpPr>
        <p:spPr>
          <a:xfrm>
            <a:off x="532694" y="1833867"/>
            <a:ext cx="271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CAGTCGAGTCAGT … … CGATGCTAGCCTG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E37F38-F788-E91D-BF35-A7B234DC44B5}"/>
              </a:ext>
            </a:extLst>
          </p:cNvPr>
          <p:cNvSpPr txBox="1"/>
          <p:nvPr/>
        </p:nvSpPr>
        <p:spPr>
          <a:xfrm>
            <a:off x="644277" y="2932921"/>
            <a:ext cx="8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MSFNAK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AAB4D5-421F-C757-07FD-76593B464F7E}"/>
              </a:ext>
            </a:extLst>
          </p:cNvPr>
          <p:cNvSpPr txBox="1"/>
          <p:nvPr/>
        </p:nvSpPr>
        <p:spPr>
          <a:xfrm>
            <a:off x="1710341" y="2928571"/>
            <a:ext cx="923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MNAAQV …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EBBA5C6-657A-CB6B-62F4-05E2666E03EA}"/>
              </a:ext>
            </a:extLst>
          </p:cNvPr>
          <p:cNvSpPr/>
          <p:nvPr/>
        </p:nvSpPr>
        <p:spPr>
          <a:xfrm rot="16200000">
            <a:off x="3838083" y="1222952"/>
            <a:ext cx="147148" cy="13716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B0ED2-FA00-84FB-5084-5D41FC56107D}"/>
              </a:ext>
            </a:extLst>
          </p:cNvPr>
          <p:cNvSpPr txBox="1"/>
          <p:nvPr/>
        </p:nvSpPr>
        <p:spPr>
          <a:xfrm>
            <a:off x="3259972" y="1390367"/>
            <a:ext cx="1615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</a:rPr>
              <a:t>Nucleotide</a:t>
            </a:r>
            <a:r>
              <a:rPr lang="en-US" sz="1350" b="1" dirty="0">
                <a:solidFill>
                  <a:srgbClr val="0070C0"/>
                </a:solidFill>
              </a:rPr>
              <a:t> </a:t>
            </a:r>
            <a:r>
              <a:rPr lang="en-US" altLang="zh-CN" sz="1350" b="1" dirty="0">
                <a:solidFill>
                  <a:srgbClr val="0070C0"/>
                </a:solidFill>
              </a:rPr>
              <a:t>byte pair encoding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72188-4988-E7E2-55C9-C77D18035EDA}"/>
              </a:ext>
            </a:extLst>
          </p:cNvPr>
          <p:cNvSpPr txBox="1"/>
          <p:nvPr/>
        </p:nvSpPr>
        <p:spPr>
          <a:xfrm>
            <a:off x="3348164" y="2240265"/>
            <a:ext cx="10599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</a:rPr>
              <a:t>Amino acids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3A39AF5-0155-7854-51C6-9F4EEFD968EC}"/>
              </a:ext>
            </a:extLst>
          </p:cNvPr>
          <p:cNvSpPr/>
          <p:nvPr/>
        </p:nvSpPr>
        <p:spPr>
          <a:xfrm rot="16200000">
            <a:off x="3836218" y="3527444"/>
            <a:ext cx="150876" cy="13716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27EF9C-E17D-8DEE-3606-D26CB7668524}"/>
              </a:ext>
            </a:extLst>
          </p:cNvPr>
          <p:cNvSpPr txBox="1"/>
          <p:nvPr/>
        </p:nvSpPr>
        <p:spPr>
          <a:xfrm>
            <a:off x="3203537" y="4239075"/>
            <a:ext cx="1293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6">
                    <a:lumMod val="75000"/>
                  </a:schemeClr>
                </a:solidFill>
              </a:rPr>
              <a:t>Protein clusters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1B96B-A472-5DB5-8A33-12D2C7FF90E7}"/>
              </a:ext>
            </a:extLst>
          </p:cNvPr>
          <p:cNvSpPr txBox="1"/>
          <p:nvPr/>
        </p:nvSpPr>
        <p:spPr>
          <a:xfrm>
            <a:off x="4655078" y="1767282"/>
            <a:ext cx="1413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[CAG]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[TCGA]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[GT] </a:t>
            </a:r>
            <a:r>
              <a:rPr lang="en-US" sz="12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5E0B83-2CED-36B5-50DE-4C50776C13DC}"/>
              </a:ext>
            </a:extLst>
          </p:cNvPr>
          <p:cNvSpPr txBox="1"/>
          <p:nvPr/>
        </p:nvSpPr>
        <p:spPr>
          <a:xfrm>
            <a:off x="4983198" y="3551715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A21228-9E49-7C5F-D0D9-2612CF683802}"/>
              </a:ext>
            </a:extLst>
          </p:cNvPr>
          <p:cNvSpPr txBox="1"/>
          <p:nvPr/>
        </p:nvSpPr>
        <p:spPr>
          <a:xfrm>
            <a:off x="4630521" y="2287431"/>
            <a:ext cx="1425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rgbClr val="7030A0"/>
                </a:solidFill>
              </a:rPr>
              <a:t>[S]</a:t>
            </a:r>
            <a:r>
              <a:rPr lang="en-US" sz="1200" dirty="0">
                <a:solidFill>
                  <a:srgbClr val="00B0F0"/>
                </a:solidFill>
              </a:rPr>
              <a:t>[F]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</a:t>
            </a:r>
            <a:r>
              <a:rPr lang="en-US" sz="1200" dirty="0">
                <a:solidFill>
                  <a:srgbClr val="92D050"/>
                </a:solidFill>
              </a:rPr>
              <a:t>[K]</a:t>
            </a:r>
            <a:r>
              <a:rPr lang="en-US" sz="1200" dirty="0"/>
              <a:t> 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FFB76-815A-09F4-0F72-018A263FF792}"/>
              </a:ext>
            </a:extLst>
          </p:cNvPr>
          <p:cNvSpPr txBox="1"/>
          <p:nvPr/>
        </p:nvSpPr>
        <p:spPr>
          <a:xfrm>
            <a:off x="4630521" y="2609213"/>
            <a:ext cx="148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[N]</a:t>
            </a:r>
            <a:r>
              <a:rPr lang="en-US" sz="1200" dirty="0">
                <a:solidFill>
                  <a:srgbClr val="FF0000"/>
                </a:solidFill>
              </a:rPr>
              <a:t>[A][A]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[Q]</a:t>
            </a:r>
            <a:r>
              <a:rPr lang="en-US" sz="1200" dirty="0">
                <a:solidFill>
                  <a:srgbClr val="FF6699"/>
                </a:solidFill>
              </a:rPr>
              <a:t>[V]</a:t>
            </a:r>
            <a:r>
              <a:rPr lang="en-US" sz="1200" dirty="0"/>
              <a:t> 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EBBAB-88BC-657E-A2E7-061CB8B0E1AE}"/>
              </a:ext>
            </a:extLst>
          </p:cNvPr>
          <p:cNvSpPr txBox="1"/>
          <p:nvPr/>
        </p:nvSpPr>
        <p:spPr>
          <a:xfrm>
            <a:off x="4656099" y="3180247"/>
            <a:ext cx="1311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[M]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[SF] </a:t>
            </a:r>
            <a:r>
              <a:rPr lang="en-US" sz="1200" dirty="0">
                <a:solidFill>
                  <a:srgbClr val="FF0000"/>
                </a:solidFill>
              </a:rPr>
              <a:t>[NAKD] </a:t>
            </a:r>
            <a:r>
              <a:rPr lang="en-US" sz="1200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EA3895-3DBD-7E21-838F-4742CC0BC3EE}"/>
              </a:ext>
            </a:extLst>
          </p:cNvPr>
          <p:cNvSpPr txBox="1"/>
          <p:nvPr/>
        </p:nvSpPr>
        <p:spPr>
          <a:xfrm>
            <a:off x="4656099" y="3490867"/>
            <a:ext cx="133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[MN] </a:t>
            </a:r>
            <a:r>
              <a:rPr lang="en-US" sz="1200" dirty="0">
                <a:solidFill>
                  <a:srgbClr val="00B0F0"/>
                </a:solidFill>
              </a:rPr>
              <a:t>[AA] </a:t>
            </a:r>
            <a:r>
              <a:rPr lang="en-US" sz="1200" dirty="0">
                <a:solidFill>
                  <a:srgbClr val="92D050"/>
                </a:solidFill>
              </a:rPr>
              <a:t>[QVL] </a:t>
            </a:r>
            <a:r>
              <a:rPr lang="en-US" sz="1200" dirty="0"/>
              <a:t>…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7FE1324-9A0C-76A6-0378-23D5FB83523A}"/>
              </a:ext>
            </a:extLst>
          </p:cNvPr>
          <p:cNvSpPr/>
          <p:nvPr/>
        </p:nvSpPr>
        <p:spPr>
          <a:xfrm>
            <a:off x="1834928" y="3302530"/>
            <a:ext cx="206216" cy="667886"/>
          </a:xfrm>
          <a:prstGeom prst="downArrow">
            <a:avLst/>
          </a:prstGeom>
          <a:noFill/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EA277B-3B47-8909-F959-240AE8DD011C}"/>
              </a:ext>
            </a:extLst>
          </p:cNvPr>
          <p:cNvSpPr txBox="1"/>
          <p:nvPr/>
        </p:nvSpPr>
        <p:spPr>
          <a:xfrm>
            <a:off x="1976760" y="3471186"/>
            <a:ext cx="9316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/>
              <a:t>Alignment</a:t>
            </a:r>
          </a:p>
        </p:txBody>
      </p:sp>
      <p:sp>
        <p:nvSpPr>
          <p:cNvPr id="53" name="Flowchart: Magnetic Disk 52">
            <a:extLst>
              <a:ext uri="{FF2B5EF4-FFF2-40B4-BE49-F238E27FC236}">
                <a16:creationId xmlns:a16="http://schemas.microsoft.com/office/drawing/2014/main" id="{763F0532-FAB6-4371-E277-7A65481D295B}"/>
              </a:ext>
            </a:extLst>
          </p:cNvPr>
          <p:cNvSpPr/>
          <p:nvPr/>
        </p:nvSpPr>
        <p:spPr>
          <a:xfrm>
            <a:off x="590325" y="3361149"/>
            <a:ext cx="1113884" cy="453842"/>
          </a:xfrm>
          <a:prstGeom prst="flowChartMagneticDisk">
            <a:avLst/>
          </a:prstGeom>
          <a:solidFill>
            <a:srgbClr val="EADCF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189975-390D-9171-36E3-CAB8B8662025}"/>
              </a:ext>
            </a:extLst>
          </p:cNvPr>
          <p:cNvSpPr txBox="1"/>
          <p:nvPr/>
        </p:nvSpPr>
        <p:spPr>
          <a:xfrm>
            <a:off x="530029" y="3816267"/>
            <a:ext cx="1279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Alignment results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BD906CD-ADE0-9ED9-9BB5-A6BB6E9A9242}"/>
              </a:ext>
            </a:extLst>
          </p:cNvPr>
          <p:cNvSpPr txBox="1"/>
          <p:nvPr/>
        </p:nvSpPr>
        <p:spPr>
          <a:xfrm>
            <a:off x="554181" y="4077300"/>
            <a:ext cx="2574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</a:t>
            </a:r>
            <a:r>
              <a:rPr lang="en-US" sz="1200" baseline="-25000" dirty="0"/>
              <a:t>1</a:t>
            </a:r>
            <a:r>
              <a:rPr lang="en-US" sz="1200" dirty="0"/>
              <a:t> - PC</a:t>
            </a:r>
            <a:r>
              <a:rPr lang="en-US" sz="1200" baseline="-25000" dirty="0"/>
              <a:t>212</a:t>
            </a:r>
            <a:r>
              <a:rPr lang="en-US" sz="1200" dirty="0"/>
              <a:t>, Protein</a:t>
            </a:r>
            <a:r>
              <a:rPr lang="en-US" sz="1200" baseline="-25000" dirty="0"/>
              <a:t>2</a:t>
            </a:r>
            <a:r>
              <a:rPr lang="en-US" sz="1200" dirty="0"/>
              <a:t> - PC</a:t>
            </a:r>
            <a:r>
              <a:rPr lang="en-US" sz="1200" baseline="-25000" dirty="0"/>
              <a:t>14</a:t>
            </a:r>
            <a:r>
              <a:rPr lang="en-US" sz="1200" dirty="0"/>
              <a:t>, … 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60A662-4ECA-2580-124F-31D798DF5A41}"/>
              </a:ext>
            </a:extLst>
          </p:cNvPr>
          <p:cNvSpPr txBox="1"/>
          <p:nvPr/>
        </p:nvSpPr>
        <p:spPr>
          <a:xfrm>
            <a:off x="4701464" y="4085427"/>
            <a:ext cx="1091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[PC</a:t>
            </a:r>
            <a:r>
              <a:rPr lang="en-US" sz="1200" baseline="-25000" dirty="0">
                <a:solidFill>
                  <a:schemeClr val="accent5">
                    <a:lumMod val="75000"/>
                  </a:schemeClr>
                </a:solidFill>
              </a:rPr>
              <a:t>212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]</a:t>
            </a:r>
            <a:r>
              <a:rPr lang="en-US" sz="1200" dirty="0">
                <a:solidFill>
                  <a:srgbClr val="FF0000"/>
                </a:solidFill>
              </a:rPr>
              <a:t>[PC</a:t>
            </a:r>
            <a:r>
              <a:rPr lang="en-US" sz="1200" baseline="-25000" dirty="0">
                <a:solidFill>
                  <a:srgbClr val="FF0000"/>
                </a:solidFill>
              </a:rPr>
              <a:t>14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  <a:r>
              <a:rPr lang="en-US" sz="1200" dirty="0"/>
              <a:t> 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BE0E02-9DB7-9767-CEB8-27CB33ABF690}"/>
              </a:ext>
            </a:extLst>
          </p:cNvPr>
          <p:cNvSpPr txBox="1"/>
          <p:nvPr/>
        </p:nvSpPr>
        <p:spPr>
          <a:xfrm>
            <a:off x="2610945" y="270354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ACEFEC6D-E650-48E5-A0C4-B7E1A9DEE40F}"/>
              </a:ext>
            </a:extLst>
          </p:cNvPr>
          <p:cNvSpPr/>
          <p:nvPr/>
        </p:nvSpPr>
        <p:spPr>
          <a:xfrm rot="16200000">
            <a:off x="6126419" y="1745802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D808A163-AA0A-B52E-ABB8-D7A06197743A}"/>
              </a:ext>
            </a:extLst>
          </p:cNvPr>
          <p:cNvSpPr/>
          <p:nvPr/>
        </p:nvSpPr>
        <p:spPr>
          <a:xfrm rot="16200000">
            <a:off x="6126419" y="2400199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E1838789-97FF-4D53-0A8A-1D57E49BFE70}"/>
              </a:ext>
            </a:extLst>
          </p:cNvPr>
          <p:cNvSpPr/>
          <p:nvPr/>
        </p:nvSpPr>
        <p:spPr>
          <a:xfrm rot="16200000">
            <a:off x="6126419" y="3267088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355DE4F2-89E9-A1B8-F052-AC545713FE89}"/>
              </a:ext>
            </a:extLst>
          </p:cNvPr>
          <p:cNvSpPr/>
          <p:nvPr/>
        </p:nvSpPr>
        <p:spPr>
          <a:xfrm rot="16200000">
            <a:off x="6126419" y="4051030"/>
            <a:ext cx="206217" cy="3429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dk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Table 126">
            <a:extLst>
              <a:ext uri="{FF2B5EF4-FFF2-40B4-BE49-F238E27FC236}">
                <a16:creationId xmlns:a16="http://schemas.microsoft.com/office/drawing/2014/main" id="{A9054D52-11FD-DF4D-CD23-407DB271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52687"/>
              </p:ext>
            </p:extLst>
          </p:nvPr>
        </p:nvGraphicFramePr>
        <p:xfrm>
          <a:off x="6467685" y="1820453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F2BC6ABC-D3DE-CC4D-6102-4CF4D48CF8A5}"/>
              </a:ext>
            </a:extLst>
          </p:cNvPr>
          <p:cNvSpPr txBox="1"/>
          <p:nvPr/>
        </p:nvSpPr>
        <p:spPr>
          <a:xfrm>
            <a:off x="6418095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BE84D1-60A5-4AC6-B6F4-8F164E61EDC9}"/>
              </a:ext>
            </a:extLst>
          </p:cNvPr>
          <p:cNvSpPr txBox="1"/>
          <p:nvPr/>
        </p:nvSpPr>
        <p:spPr>
          <a:xfrm>
            <a:off x="6586470" y="1817941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93DC14-C74D-7EAD-F2A5-F89BEBD25261}"/>
              </a:ext>
            </a:extLst>
          </p:cNvPr>
          <p:cNvSpPr txBox="1"/>
          <p:nvPr/>
        </p:nvSpPr>
        <p:spPr>
          <a:xfrm>
            <a:off x="6794521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67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AD75C8-FDF3-3FD6-EE35-7C6C4D10379B}"/>
              </a:ext>
            </a:extLst>
          </p:cNvPr>
          <p:cNvSpPr txBox="1"/>
          <p:nvPr/>
        </p:nvSpPr>
        <p:spPr>
          <a:xfrm>
            <a:off x="6962897" y="1806399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graphicFrame>
        <p:nvGraphicFramePr>
          <p:cNvPr id="73" name="Table 126">
            <a:extLst>
              <a:ext uri="{FF2B5EF4-FFF2-40B4-BE49-F238E27FC236}">
                <a16:creationId xmlns:a16="http://schemas.microsoft.com/office/drawing/2014/main" id="{10C36B23-8404-9DB5-A1CC-994ADB286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21340"/>
              </p:ext>
            </p:extLst>
          </p:nvPr>
        </p:nvGraphicFramePr>
        <p:xfrm>
          <a:off x="6463269" y="2324518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4" name="Table 126">
            <a:extLst>
              <a:ext uri="{FF2B5EF4-FFF2-40B4-BE49-F238E27FC236}">
                <a16:creationId xmlns:a16="http://schemas.microsoft.com/office/drawing/2014/main" id="{BF61DDE8-27EA-EE30-876C-AC327CAFB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98241"/>
              </p:ext>
            </p:extLst>
          </p:nvPr>
        </p:nvGraphicFramePr>
        <p:xfrm>
          <a:off x="6461676" y="2602084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6" name="Table 126">
            <a:extLst>
              <a:ext uri="{FF2B5EF4-FFF2-40B4-BE49-F238E27FC236}">
                <a16:creationId xmlns:a16="http://schemas.microsoft.com/office/drawing/2014/main" id="{041802C9-8664-8970-8161-29776E1D9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940051"/>
              </p:ext>
            </p:extLst>
          </p:nvPr>
        </p:nvGraphicFramePr>
        <p:xfrm>
          <a:off x="6460542" y="3201326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7" name="Table 126">
            <a:extLst>
              <a:ext uri="{FF2B5EF4-FFF2-40B4-BE49-F238E27FC236}">
                <a16:creationId xmlns:a16="http://schemas.microsoft.com/office/drawing/2014/main" id="{375470EB-A8E0-DF6E-6D8B-1DCF57B01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40352"/>
              </p:ext>
            </p:extLst>
          </p:nvPr>
        </p:nvGraphicFramePr>
        <p:xfrm>
          <a:off x="6458949" y="3472541"/>
          <a:ext cx="1462112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365528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graphicFrame>
        <p:nvGraphicFramePr>
          <p:cNvPr id="79" name="Table 126">
            <a:extLst>
              <a:ext uri="{FF2B5EF4-FFF2-40B4-BE49-F238E27FC236}">
                <a16:creationId xmlns:a16="http://schemas.microsoft.com/office/drawing/2014/main" id="{8688E909-9C9E-299D-D35A-DCD60DB48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23467"/>
              </p:ext>
            </p:extLst>
          </p:nvPr>
        </p:nvGraphicFramePr>
        <p:xfrm>
          <a:off x="6457950" y="4111448"/>
          <a:ext cx="1462111" cy="2057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2764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54829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182764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9F06EECF-BF85-60EA-4B0E-E4F3FB716A75}"/>
              </a:ext>
            </a:extLst>
          </p:cNvPr>
          <p:cNvSpPr txBox="1"/>
          <p:nvPr/>
        </p:nvSpPr>
        <p:spPr>
          <a:xfrm>
            <a:off x="7535710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081CBA-2E00-A299-5484-3B7981C20AF0}"/>
              </a:ext>
            </a:extLst>
          </p:cNvPr>
          <p:cNvSpPr txBox="1"/>
          <p:nvPr/>
        </p:nvSpPr>
        <p:spPr>
          <a:xfrm>
            <a:off x="7740037" y="1806399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57976B-7A3E-941A-A2B6-6A8E05546030}"/>
              </a:ext>
            </a:extLst>
          </p:cNvPr>
          <p:cNvSpPr txBox="1"/>
          <p:nvPr/>
        </p:nvSpPr>
        <p:spPr>
          <a:xfrm>
            <a:off x="6372098" y="1509628"/>
            <a:ext cx="90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Token index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7984F56-9A3D-7063-1CD5-E087C83F002C}"/>
              </a:ext>
            </a:extLst>
          </p:cNvPr>
          <p:cNvSpPr txBox="1"/>
          <p:nvPr/>
        </p:nvSpPr>
        <p:spPr>
          <a:xfrm>
            <a:off x="7426251" y="1509628"/>
            <a:ext cx="749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Paddings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FD726C-023B-A809-1D70-478057D7EE42}"/>
              </a:ext>
            </a:extLst>
          </p:cNvPr>
          <p:cNvSpPr txBox="1"/>
          <p:nvPr/>
        </p:nvSpPr>
        <p:spPr>
          <a:xfrm>
            <a:off x="6608184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CB41E07-5308-59DF-4A91-C339D7FDCB02}"/>
              </a:ext>
            </a:extLst>
          </p:cNvPr>
          <p:cNvSpPr txBox="1"/>
          <p:nvPr/>
        </p:nvSpPr>
        <p:spPr>
          <a:xfrm>
            <a:off x="6393848" y="410391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212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0BC5D2-39B8-A87D-9222-551398790D96}"/>
              </a:ext>
            </a:extLst>
          </p:cNvPr>
          <p:cNvSpPr txBox="1"/>
          <p:nvPr/>
        </p:nvSpPr>
        <p:spPr>
          <a:xfrm>
            <a:off x="6788757" y="409237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EC7BFE7-6C8D-2F25-8500-0959F2D94B3B}"/>
              </a:ext>
            </a:extLst>
          </p:cNvPr>
          <p:cNvSpPr txBox="1"/>
          <p:nvPr/>
        </p:nvSpPr>
        <p:spPr>
          <a:xfrm>
            <a:off x="7524036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25524F7-1473-47F1-468F-61B534B4E405}"/>
              </a:ext>
            </a:extLst>
          </p:cNvPr>
          <p:cNvSpPr txBox="1"/>
          <p:nvPr/>
        </p:nvSpPr>
        <p:spPr>
          <a:xfrm>
            <a:off x="7728363" y="4107100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D68C5E-7360-2647-37C3-61D13248C1B0}"/>
              </a:ext>
            </a:extLst>
          </p:cNvPr>
          <p:cNvSpPr txBox="1"/>
          <p:nvPr/>
        </p:nvSpPr>
        <p:spPr>
          <a:xfrm>
            <a:off x="530028" y="2429271"/>
            <a:ext cx="69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1E1553-8896-3F4F-FE0E-60B06A7801A6}"/>
              </a:ext>
            </a:extLst>
          </p:cNvPr>
          <p:cNvSpPr txBox="1"/>
          <p:nvPr/>
        </p:nvSpPr>
        <p:spPr>
          <a:xfrm>
            <a:off x="5077666" y="269912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47C9D3F-436F-A476-2D91-4803D53E23D3}"/>
              </a:ext>
            </a:extLst>
          </p:cNvPr>
          <p:cNvSpPr txBox="1"/>
          <p:nvPr/>
        </p:nvSpPr>
        <p:spPr>
          <a:xfrm>
            <a:off x="661601" y="3475225"/>
            <a:ext cx="990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50" dirty="0"/>
              <a:t>Protein cluster database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62E6FE0-1721-14B3-49D8-9F80719059B3}"/>
              </a:ext>
            </a:extLst>
          </p:cNvPr>
          <p:cNvGrpSpPr/>
          <p:nvPr/>
        </p:nvGrpSpPr>
        <p:grpSpPr>
          <a:xfrm>
            <a:off x="3249635" y="2487829"/>
            <a:ext cx="1365952" cy="399528"/>
            <a:chOff x="3949700" y="2122238"/>
            <a:chExt cx="911584" cy="532704"/>
          </a:xfrm>
        </p:grpSpPr>
        <p:sp>
          <p:nvSpPr>
            <p:cNvPr id="130" name="Arrow: Bent 129">
              <a:extLst>
                <a:ext uri="{FF2B5EF4-FFF2-40B4-BE49-F238E27FC236}">
                  <a16:creationId xmlns:a16="http://schemas.microsoft.com/office/drawing/2014/main" id="{E38DCF5E-7C08-FA65-4A2B-12C413E09B99}"/>
                </a:ext>
              </a:extLst>
            </p:cNvPr>
            <p:cNvSpPr/>
            <p:nvPr/>
          </p:nvSpPr>
          <p:spPr>
            <a:xfrm>
              <a:off x="4143733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31" name="Arrow: Bent 130">
              <a:extLst>
                <a:ext uri="{FF2B5EF4-FFF2-40B4-BE49-F238E27FC236}">
                  <a16:creationId xmlns:a16="http://schemas.microsoft.com/office/drawing/2014/main" id="{FB1A4228-8274-3685-9707-8C517FB78106}"/>
                </a:ext>
              </a:extLst>
            </p:cNvPr>
            <p:cNvSpPr/>
            <p:nvPr/>
          </p:nvSpPr>
          <p:spPr>
            <a:xfrm flipH="1" flipV="1">
              <a:off x="3949700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DC272F18-0B8E-40DC-99BA-C114591FC95B}"/>
              </a:ext>
            </a:extLst>
          </p:cNvPr>
          <p:cNvSpPr txBox="1"/>
          <p:nvPr/>
        </p:nvSpPr>
        <p:spPr>
          <a:xfrm>
            <a:off x="4630522" y="2138081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71B87E-06FF-D588-3DB8-C737CEE545B0}"/>
              </a:ext>
            </a:extLst>
          </p:cNvPr>
          <p:cNvSpPr txBox="1"/>
          <p:nvPr/>
        </p:nvSpPr>
        <p:spPr>
          <a:xfrm>
            <a:off x="4630522" y="2459863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38FBAB4-3000-AD96-BBC2-BCA43EDD8EFB}"/>
              </a:ext>
            </a:extLst>
          </p:cNvPr>
          <p:cNvSpPr txBox="1"/>
          <p:nvPr/>
        </p:nvSpPr>
        <p:spPr>
          <a:xfrm>
            <a:off x="4656100" y="3055529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2F9F751-BF0A-5B16-6E25-D6F6EE4AA255}"/>
              </a:ext>
            </a:extLst>
          </p:cNvPr>
          <p:cNvSpPr txBox="1"/>
          <p:nvPr/>
        </p:nvSpPr>
        <p:spPr>
          <a:xfrm>
            <a:off x="4656100" y="3366148"/>
            <a:ext cx="9362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Protein</a:t>
            </a:r>
            <a:r>
              <a:rPr lang="en-US" sz="105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EEBD6BB-1A71-BE01-17B5-434610780967}"/>
              </a:ext>
            </a:extLst>
          </p:cNvPr>
          <p:cNvSpPr txBox="1"/>
          <p:nvPr/>
        </p:nvSpPr>
        <p:spPr>
          <a:xfrm>
            <a:off x="7527371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F60027B-8ABE-DA89-F0FF-8D9FCD24ED77}"/>
              </a:ext>
            </a:extLst>
          </p:cNvPr>
          <p:cNvSpPr txBox="1"/>
          <p:nvPr/>
        </p:nvSpPr>
        <p:spPr>
          <a:xfrm>
            <a:off x="7731698" y="2322905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D903537-F3B1-1D5F-31D8-1F3D8E84FE59}"/>
              </a:ext>
            </a:extLst>
          </p:cNvPr>
          <p:cNvSpPr txBox="1"/>
          <p:nvPr/>
        </p:nvSpPr>
        <p:spPr>
          <a:xfrm>
            <a:off x="7524036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5306EDB-4908-8470-FFC7-1852F868C2CD}"/>
              </a:ext>
            </a:extLst>
          </p:cNvPr>
          <p:cNvSpPr txBox="1"/>
          <p:nvPr/>
        </p:nvSpPr>
        <p:spPr>
          <a:xfrm>
            <a:off x="7728363" y="260397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63F77C8-71A4-475F-DFD5-D162AA2E1382}"/>
              </a:ext>
            </a:extLst>
          </p:cNvPr>
          <p:cNvSpPr txBox="1"/>
          <p:nvPr/>
        </p:nvSpPr>
        <p:spPr>
          <a:xfrm>
            <a:off x="7527962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3255F3A-D5D1-F83E-FCF5-479173B31FC7}"/>
              </a:ext>
            </a:extLst>
          </p:cNvPr>
          <p:cNvSpPr txBox="1"/>
          <p:nvPr/>
        </p:nvSpPr>
        <p:spPr>
          <a:xfrm>
            <a:off x="7732289" y="3202691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2C425A5-D51A-5737-C556-C2C03FCDADAD}"/>
              </a:ext>
            </a:extLst>
          </p:cNvPr>
          <p:cNvSpPr txBox="1"/>
          <p:nvPr/>
        </p:nvSpPr>
        <p:spPr>
          <a:xfrm>
            <a:off x="7524627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9BD7EF5-49D3-1444-2305-F5E9CD737140}"/>
              </a:ext>
            </a:extLst>
          </p:cNvPr>
          <p:cNvSpPr txBox="1"/>
          <p:nvPr/>
        </p:nvSpPr>
        <p:spPr>
          <a:xfrm>
            <a:off x="7728954" y="3477408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DE0E1-BABE-6624-CD94-6374FCD3623A}"/>
              </a:ext>
            </a:extLst>
          </p:cNvPr>
          <p:cNvSpPr txBox="1"/>
          <p:nvPr/>
        </p:nvSpPr>
        <p:spPr>
          <a:xfrm>
            <a:off x="6448709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4C7868-6F3E-8990-5ED7-05329CFE1051}"/>
              </a:ext>
            </a:extLst>
          </p:cNvPr>
          <p:cNvSpPr txBox="1"/>
          <p:nvPr/>
        </p:nvSpPr>
        <p:spPr>
          <a:xfrm>
            <a:off x="6595637" y="2327862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A94F9BD-DB9D-9F81-E6E7-9EEA3DF8B6FA}"/>
              </a:ext>
            </a:extLst>
          </p:cNvPr>
          <p:cNvSpPr txBox="1"/>
          <p:nvPr/>
        </p:nvSpPr>
        <p:spPr>
          <a:xfrm>
            <a:off x="6811092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3D00ACB-6531-7D12-5E09-3302AB7DF8D2}"/>
              </a:ext>
            </a:extLst>
          </p:cNvPr>
          <p:cNvSpPr txBox="1"/>
          <p:nvPr/>
        </p:nvSpPr>
        <p:spPr>
          <a:xfrm>
            <a:off x="6975758" y="2327862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87F7AE-0A79-31C5-6862-4B873763056D}"/>
              </a:ext>
            </a:extLst>
          </p:cNvPr>
          <p:cNvSpPr txBox="1"/>
          <p:nvPr/>
        </p:nvSpPr>
        <p:spPr>
          <a:xfrm>
            <a:off x="6445170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4FA91F9-EBFD-63C9-082D-33E382F34256}"/>
              </a:ext>
            </a:extLst>
          </p:cNvPr>
          <p:cNvSpPr txBox="1"/>
          <p:nvPr/>
        </p:nvSpPr>
        <p:spPr>
          <a:xfrm>
            <a:off x="6617418" y="2605644"/>
            <a:ext cx="253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D8FFC95-7271-162E-3D41-D46758188E00}"/>
              </a:ext>
            </a:extLst>
          </p:cNvPr>
          <p:cNvSpPr txBox="1"/>
          <p:nvPr/>
        </p:nvSpPr>
        <p:spPr>
          <a:xfrm>
            <a:off x="6771930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3D0C9B0-F6BD-6012-B746-4A0A856CE995}"/>
              </a:ext>
            </a:extLst>
          </p:cNvPr>
          <p:cNvSpPr txBox="1"/>
          <p:nvPr/>
        </p:nvSpPr>
        <p:spPr>
          <a:xfrm>
            <a:off x="6965407" y="2605644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0C5E8A-EA3B-FC02-2388-C6DBAC49328D}"/>
              </a:ext>
            </a:extLst>
          </p:cNvPr>
          <p:cNvSpPr txBox="1"/>
          <p:nvPr/>
        </p:nvSpPr>
        <p:spPr>
          <a:xfrm>
            <a:off x="6416429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ECDA9DA-1A88-2448-26DE-723512444B26}"/>
              </a:ext>
            </a:extLst>
          </p:cNvPr>
          <p:cNvSpPr txBox="1"/>
          <p:nvPr/>
        </p:nvSpPr>
        <p:spPr>
          <a:xfrm>
            <a:off x="6584804" y="3199977"/>
            <a:ext cx="3577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432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B55205B-F489-A451-9669-7F1E8918EF20}"/>
              </a:ext>
            </a:extLst>
          </p:cNvPr>
          <p:cNvSpPr txBox="1"/>
          <p:nvPr/>
        </p:nvSpPr>
        <p:spPr>
          <a:xfrm>
            <a:off x="6792855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C94958-FBF2-EF4A-D430-8A9E3771775B}"/>
              </a:ext>
            </a:extLst>
          </p:cNvPr>
          <p:cNvSpPr txBox="1"/>
          <p:nvPr/>
        </p:nvSpPr>
        <p:spPr>
          <a:xfrm>
            <a:off x="6961231" y="3188435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91CCCA8-AC11-95BB-FA41-08F2180C8657}"/>
              </a:ext>
            </a:extLst>
          </p:cNvPr>
          <p:cNvSpPr txBox="1"/>
          <p:nvPr/>
        </p:nvSpPr>
        <p:spPr>
          <a:xfrm>
            <a:off x="640800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73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4AF4632-A5CE-BD82-A2BA-FE63D30A8A0F}"/>
              </a:ext>
            </a:extLst>
          </p:cNvPr>
          <p:cNvSpPr txBox="1"/>
          <p:nvPr/>
        </p:nvSpPr>
        <p:spPr>
          <a:xfrm>
            <a:off x="6581391" y="3471410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56DC420-8EDB-2A9E-F654-9C50B15115BE}"/>
              </a:ext>
            </a:extLst>
          </p:cNvPr>
          <p:cNvSpPr txBox="1"/>
          <p:nvPr/>
        </p:nvSpPr>
        <p:spPr>
          <a:xfrm>
            <a:off x="6794454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87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8E1FF75-46BD-5653-73EF-EA5953D85276}"/>
              </a:ext>
            </a:extLst>
          </p:cNvPr>
          <p:cNvSpPr txBox="1"/>
          <p:nvPr/>
        </p:nvSpPr>
        <p:spPr>
          <a:xfrm>
            <a:off x="6967840" y="3459868"/>
            <a:ext cx="3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56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75A5AA9-4A82-AAAE-58EE-7714BB81E6D7}"/>
              </a:ext>
            </a:extLst>
          </p:cNvPr>
          <p:cNvSpPr txBox="1"/>
          <p:nvPr/>
        </p:nvSpPr>
        <p:spPr>
          <a:xfrm>
            <a:off x="6867933" y="3575131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837E2CE-ED26-EF7B-791F-0F67E731895A}"/>
              </a:ext>
            </a:extLst>
          </p:cNvPr>
          <p:cNvSpPr txBox="1"/>
          <p:nvPr/>
        </p:nvSpPr>
        <p:spPr>
          <a:xfrm>
            <a:off x="6895777" y="2709767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…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200E5AF-4E07-3D4F-B620-02BE1A3644F3}"/>
              </a:ext>
            </a:extLst>
          </p:cNvPr>
          <p:cNvGrpSpPr/>
          <p:nvPr/>
        </p:nvGrpSpPr>
        <p:grpSpPr>
          <a:xfrm flipV="1">
            <a:off x="3251457" y="3034614"/>
            <a:ext cx="1361189" cy="408083"/>
            <a:chOff x="3951289" y="2122238"/>
            <a:chExt cx="908406" cy="532704"/>
          </a:xfrm>
        </p:grpSpPr>
        <p:sp>
          <p:nvSpPr>
            <p:cNvPr id="210" name="Arrow: Bent 209">
              <a:extLst>
                <a:ext uri="{FF2B5EF4-FFF2-40B4-BE49-F238E27FC236}">
                  <a16:creationId xmlns:a16="http://schemas.microsoft.com/office/drawing/2014/main" id="{0C6E07CF-0F5E-5E75-EE24-6CCFB6AF7617}"/>
                </a:ext>
              </a:extLst>
            </p:cNvPr>
            <p:cNvSpPr/>
            <p:nvPr/>
          </p:nvSpPr>
          <p:spPr>
            <a:xfrm>
              <a:off x="4142144" y="2122238"/>
              <a:ext cx="717551" cy="381514"/>
            </a:xfrm>
            <a:prstGeom prst="bentArrow">
              <a:avLst>
                <a:gd name="adj1" fmla="val 26840"/>
                <a:gd name="adj2" fmla="val 25000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1" name="Arrow: Bent 210">
              <a:extLst>
                <a:ext uri="{FF2B5EF4-FFF2-40B4-BE49-F238E27FC236}">
                  <a16:creationId xmlns:a16="http://schemas.microsoft.com/office/drawing/2014/main" id="{15A2D240-1091-C7FF-B617-96801D883A7F}"/>
                </a:ext>
              </a:extLst>
            </p:cNvPr>
            <p:cNvSpPr/>
            <p:nvPr/>
          </p:nvSpPr>
          <p:spPr>
            <a:xfrm flipH="1" flipV="1">
              <a:off x="3951289" y="2397539"/>
              <a:ext cx="244247" cy="257403"/>
            </a:xfrm>
            <a:prstGeom prst="bentArrow">
              <a:avLst>
                <a:gd name="adj1" fmla="val 39688"/>
                <a:gd name="adj2" fmla="val 19844"/>
                <a:gd name="adj3" fmla="val 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DA5EE4DD-392B-3D85-DCFF-0F3D5EE43A28}"/>
              </a:ext>
            </a:extLst>
          </p:cNvPr>
          <p:cNvSpPr txBox="1"/>
          <p:nvPr/>
        </p:nvSpPr>
        <p:spPr>
          <a:xfrm>
            <a:off x="3251199" y="3390092"/>
            <a:ext cx="14041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4">
                    <a:lumMod val="75000"/>
                  </a:schemeClr>
                </a:solidFill>
              </a:rPr>
              <a:t>Amino acids byte pair encoding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97E4E3-4F8B-2F17-8D84-2A4702B4FB07}"/>
              </a:ext>
            </a:extLst>
          </p:cNvPr>
          <p:cNvSpPr txBox="1"/>
          <p:nvPr/>
        </p:nvSpPr>
        <p:spPr>
          <a:xfrm>
            <a:off x="522095" y="1469215"/>
            <a:ext cx="12875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Input sequence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E895243-D459-AFA6-EDE2-4FE96C6F0F24}"/>
              </a:ext>
            </a:extLst>
          </p:cNvPr>
          <p:cNvSpPr txBox="1"/>
          <p:nvPr/>
        </p:nvSpPr>
        <p:spPr>
          <a:xfrm>
            <a:off x="575603" y="4921575"/>
            <a:ext cx="7330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1" dirty="0">
                <a:latin typeface="SFRM1000"/>
              </a:rPr>
              <a:t>Byte pair encoding (BPE): </a:t>
            </a:r>
            <a:r>
              <a:rPr lang="en-US" sz="1500" dirty="0">
                <a:latin typeface="SFRM1000"/>
              </a:rPr>
              <a:t>count the most frequent nucleotide/ amino acid combinations in the corpus.</a:t>
            </a:r>
            <a:endParaRPr lang="en-US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3957-33FA-50ED-7E4F-3576E4B1170D}"/>
              </a:ext>
            </a:extLst>
          </p:cNvPr>
          <p:cNvSpPr txBox="1">
            <a:spLocks/>
          </p:cNvSpPr>
          <p:nvPr/>
        </p:nvSpPr>
        <p:spPr>
          <a:xfrm>
            <a:off x="409310" y="258683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701944"/>
                </a:solidFill>
                <a:latin typeface="+mn-lt"/>
              </a:rPr>
              <a:t>Token (word) construction</a:t>
            </a: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3E465059-C470-EC5F-67B5-510429A201F8}"/>
              </a:ext>
            </a:extLst>
          </p:cNvPr>
          <p:cNvCxnSpPr/>
          <p:nvPr/>
        </p:nvCxnSpPr>
        <p:spPr>
          <a:xfrm>
            <a:off x="409310" y="90178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0DB39B1-DB3F-5037-C14B-FA8105B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9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857B44-C70E-DD59-5308-158862B8DDBA}"/>
              </a:ext>
            </a:extLst>
          </p:cNvPr>
          <p:cNvSpPr/>
          <p:nvPr/>
        </p:nvSpPr>
        <p:spPr>
          <a:xfrm>
            <a:off x="128769" y="1214031"/>
            <a:ext cx="8881882" cy="1047750"/>
          </a:xfrm>
          <a:prstGeom prst="roundRect">
            <a:avLst/>
          </a:prstGeom>
          <a:solidFill>
            <a:srgbClr val="F6F8FC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9" y="232332"/>
            <a:ext cx="6878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Nucleotide byte pair encoding tokenizer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C90CA6-CE20-6083-99D6-66E7B218A23A}"/>
              </a:ext>
            </a:extLst>
          </p:cNvPr>
          <p:cNvCxnSpPr/>
          <p:nvPr/>
        </p:nvCxnSpPr>
        <p:spPr>
          <a:xfrm>
            <a:off x="378254" y="1773966"/>
            <a:ext cx="25374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ED82BD-4677-4117-0A97-79D1FCCB1728}"/>
              </a:ext>
            </a:extLst>
          </p:cNvPr>
          <p:cNvSpPr txBox="1"/>
          <p:nvPr/>
        </p:nvSpPr>
        <p:spPr>
          <a:xfrm>
            <a:off x="309431" y="1816244"/>
            <a:ext cx="27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CAGTCGAGT … … CGATGCG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AA3D1A-EDD4-7C5D-7BD8-95F710DD2966}"/>
              </a:ext>
            </a:extLst>
          </p:cNvPr>
          <p:cNvSpPr/>
          <p:nvPr/>
        </p:nvSpPr>
        <p:spPr>
          <a:xfrm rot="16200000">
            <a:off x="3217506" y="1542923"/>
            <a:ext cx="274320" cy="4620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FBBA8-5C6C-0417-81B3-8D9E9685B255}"/>
              </a:ext>
            </a:extLst>
          </p:cNvPr>
          <p:cNvSpPr txBox="1"/>
          <p:nvPr/>
        </p:nvSpPr>
        <p:spPr>
          <a:xfrm>
            <a:off x="3622897" y="1600841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[CAG]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[TCGA]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[GT] </a:t>
            </a:r>
            <a:r>
              <a:rPr lang="en-US" dirty="0"/>
              <a:t>…</a:t>
            </a:r>
          </a:p>
        </p:txBody>
      </p:sp>
      <p:graphicFrame>
        <p:nvGraphicFramePr>
          <p:cNvPr id="11" name="Table 126">
            <a:extLst>
              <a:ext uri="{FF2B5EF4-FFF2-40B4-BE49-F238E27FC236}">
                <a16:creationId xmlns:a16="http://schemas.microsoft.com/office/drawing/2014/main" id="{D1EA050C-83ED-23A5-B11E-0ABB1816D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9072"/>
              </p:ext>
            </p:extLst>
          </p:nvPr>
        </p:nvGraphicFramePr>
        <p:xfrm>
          <a:off x="6392150" y="1741989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5266B80-F17A-1FB2-28E0-604853F171C3}"/>
              </a:ext>
            </a:extLst>
          </p:cNvPr>
          <p:cNvSpPr txBox="1"/>
          <p:nvPr/>
        </p:nvSpPr>
        <p:spPr>
          <a:xfrm>
            <a:off x="6360064" y="177262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C090C-DE45-3E28-8114-0CABC640ABE2}"/>
              </a:ext>
            </a:extLst>
          </p:cNvPr>
          <p:cNvSpPr txBox="1"/>
          <p:nvPr/>
        </p:nvSpPr>
        <p:spPr>
          <a:xfrm>
            <a:off x="6658840" y="178417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449B9-294F-3384-802D-2088B529312F}"/>
              </a:ext>
            </a:extLst>
          </p:cNvPr>
          <p:cNvSpPr txBox="1"/>
          <p:nvPr/>
        </p:nvSpPr>
        <p:spPr>
          <a:xfrm>
            <a:off x="7006909" y="1772627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67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5182E-E0C0-4D4D-721B-65AEC0608F1F}"/>
              </a:ext>
            </a:extLst>
          </p:cNvPr>
          <p:cNvSpPr txBox="1"/>
          <p:nvPr/>
        </p:nvSpPr>
        <p:spPr>
          <a:xfrm>
            <a:off x="7305684" y="1761772"/>
            <a:ext cx="360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2C7C9D-0086-AA10-5018-26A3AB1FD207}"/>
              </a:ext>
            </a:extLst>
          </p:cNvPr>
          <p:cNvSpPr txBox="1"/>
          <p:nvPr/>
        </p:nvSpPr>
        <p:spPr>
          <a:xfrm>
            <a:off x="8247848" y="177262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8E8CF-57D2-702A-C2F5-90D824655E19}"/>
              </a:ext>
            </a:extLst>
          </p:cNvPr>
          <p:cNvSpPr txBox="1"/>
          <p:nvPr/>
        </p:nvSpPr>
        <p:spPr>
          <a:xfrm>
            <a:off x="8519581" y="177262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AFC93-EE75-FF1F-B79E-FB8DD5DF71B1}"/>
              </a:ext>
            </a:extLst>
          </p:cNvPr>
          <p:cNvSpPr txBox="1"/>
          <p:nvPr/>
        </p:nvSpPr>
        <p:spPr>
          <a:xfrm>
            <a:off x="6341411" y="1390751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89D16-ACC0-2B3F-8D53-B34FEEF8D49B}"/>
              </a:ext>
            </a:extLst>
          </p:cNvPr>
          <p:cNvSpPr txBox="1"/>
          <p:nvPr/>
        </p:nvSpPr>
        <p:spPr>
          <a:xfrm>
            <a:off x="7865219" y="1390751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AAA0A-5AFC-9E88-6EF4-BCE674140F26}"/>
              </a:ext>
            </a:extLst>
          </p:cNvPr>
          <p:cNvSpPr txBox="1"/>
          <p:nvPr/>
        </p:nvSpPr>
        <p:spPr>
          <a:xfrm>
            <a:off x="275809" y="1299716"/>
            <a:ext cx="19046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Input sequence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02EE06CC-789B-FAF5-CBE8-6CD5AAAB0F0B}"/>
              </a:ext>
            </a:extLst>
          </p:cNvPr>
          <p:cNvSpPr/>
          <p:nvPr/>
        </p:nvSpPr>
        <p:spPr>
          <a:xfrm rot="16200000">
            <a:off x="5813186" y="1542923"/>
            <a:ext cx="274320" cy="4620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E8D15-F8BC-17EE-8BE8-4E7DB1092D0A}"/>
              </a:ext>
            </a:extLst>
          </p:cNvPr>
          <p:cNvSpPr txBox="1"/>
          <p:nvPr/>
        </p:nvSpPr>
        <p:spPr>
          <a:xfrm>
            <a:off x="484096" y="4602539"/>
            <a:ext cx="4886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latin typeface="SFRM1000"/>
              </a:rPr>
              <a:t>Count the most frequent nucleotide combinations.</a:t>
            </a:r>
            <a:endParaRPr lang="en-US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CFF362-D0C8-4FED-D5BB-E534B55BABC5}"/>
              </a:ext>
            </a:extLst>
          </p:cNvPr>
          <p:cNvSpPr txBox="1"/>
          <p:nvPr/>
        </p:nvSpPr>
        <p:spPr>
          <a:xfrm>
            <a:off x="298204" y="2983916"/>
            <a:ext cx="1131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Iteration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4D91FF-D608-B9C5-226A-8B28E56A8C61}"/>
              </a:ext>
            </a:extLst>
          </p:cNvPr>
          <p:cNvSpPr txBox="1"/>
          <p:nvPr/>
        </p:nvSpPr>
        <p:spPr>
          <a:xfrm>
            <a:off x="1966996" y="2983916"/>
            <a:ext cx="111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Sequence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9C98E-BE9F-627A-8DB2-9B575ECFB16E}"/>
              </a:ext>
            </a:extLst>
          </p:cNvPr>
          <p:cNvSpPr txBox="1"/>
          <p:nvPr/>
        </p:nvSpPr>
        <p:spPr>
          <a:xfrm>
            <a:off x="3709463" y="2983916"/>
            <a:ext cx="173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FRM1000"/>
              </a:rPr>
              <a:t>BPE Vocabulary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CF5BD0-99A2-F5CF-5CF4-9B2BE14B19C2}"/>
              </a:ext>
            </a:extLst>
          </p:cNvPr>
          <p:cNvSpPr txBox="1"/>
          <p:nvPr/>
        </p:nvSpPr>
        <p:spPr>
          <a:xfrm>
            <a:off x="574728" y="3299256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109BF7-54E1-A07D-0735-459DC0115D36}"/>
              </a:ext>
            </a:extLst>
          </p:cNvPr>
          <p:cNvSpPr txBox="1"/>
          <p:nvPr/>
        </p:nvSpPr>
        <p:spPr>
          <a:xfrm>
            <a:off x="1322813" y="3299256"/>
            <a:ext cx="229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  C  A  C  G  A  C  G  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1D0F75-91DF-E5C5-E36B-63E711AEC876}"/>
              </a:ext>
            </a:extLst>
          </p:cNvPr>
          <p:cNvSpPr txBox="1"/>
          <p:nvPr/>
        </p:nvSpPr>
        <p:spPr>
          <a:xfrm>
            <a:off x="3709464" y="3301325"/>
            <a:ext cx="1199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T}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4217F-8BE9-C441-BB38-268E2D3D4600}"/>
              </a:ext>
            </a:extLst>
          </p:cNvPr>
          <p:cNvSpPr txBox="1"/>
          <p:nvPr/>
        </p:nvSpPr>
        <p:spPr>
          <a:xfrm>
            <a:off x="574728" y="3643436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FC52A-81FB-8C30-6F98-89A964D8DFB3}"/>
              </a:ext>
            </a:extLst>
          </p:cNvPr>
          <p:cNvSpPr txBox="1"/>
          <p:nvPr/>
        </p:nvSpPr>
        <p:spPr>
          <a:xfrm>
            <a:off x="1429795" y="3643436"/>
            <a:ext cx="2071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AC  </a:t>
            </a:r>
            <a:r>
              <a:rPr lang="en-US" dirty="0" err="1">
                <a:latin typeface="SFRM1000"/>
              </a:rPr>
              <a:t>AC</a:t>
            </a:r>
            <a:r>
              <a:rPr lang="en-US" dirty="0">
                <a:latin typeface="SFRM1000"/>
              </a:rPr>
              <a:t>  G  AC  G  T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CB64AF-8284-B1E1-7430-7DE03437F533}"/>
              </a:ext>
            </a:extLst>
          </p:cNvPr>
          <p:cNvSpPr txBox="1"/>
          <p:nvPr/>
        </p:nvSpPr>
        <p:spPr>
          <a:xfrm>
            <a:off x="3709464" y="3645505"/>
            <a:ext cx="179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T, AC}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BB3DD7-E1AC-D4CF-B3E5-350964E0F127}"/>
              </a:ext>
            </a:extLst>
          </p:cNvPr>
          <p:cNvSpPr txBox="1"/>
          <p:nvPr/>
        </p:nvSpPr>
        <p:spPr>
          <a:xfrm>
            <a:off x="574728" y="3987617"/>
            <a:ext cx="379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2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4D8BD4-77B8-A447-0F57-23878B06B233}"/>
              </a:ext>
            </a:extLst>
          </p:cNvPr>
          <p:cNvSpPr txBox="1"/>
          <p:nvPr/>
        </p:nvSpPr>
        <p:spPr>
          <a:xfrm>
            <a:off x="1669671" y="3987617"/>
            <a:ext cx="1710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AC  ACG  </a:t>
            </a:r>
            <a:r>
              <a:rPr lang="en-US" dirty="0" err="1">
                <a:latin typeface="SFRM1000"/>
              </a:rPr>
              <a:t>ACG</a:t>
            </a:r>
            <a:r>
              <a:rPr lang="en-US" dirty="0">
                <a:latin typeface="SFRM1000"/>
              </a:rPr>
              <a:t>  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5EE3BB-B26B-EF26-7FB0-2E6DC49DF8EB}"/>
              </a:ext>
            </a:extLst>
          </p:cNvPr>
          <p:cNvSpPr txBox="1"/>
          <p:nvPr/>
        </p:nvSpPr>
        <p:spPr>
          <a:xfrm>
            <a:off x="3709463" y="3989685"/>
            <a:ext cx="21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RM1000"/>
              </a:rPr>
              <a:t>{A, C, G, T, AC, ACG}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C81C0A-0581-1624-668A-1AA36E86C725}"/>
              </a:ext>
            </a:extLst>
          </p:cNvPr>
          <p:cNvSpPr txBox="1"/>
          <p:nvPr/>
        </p:nvSpPr>
        <p:spPr>
          <a:xfrm>
            <a:off x="298205" y="2572500"/>
            <a:ext cx="33215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1" dirty="0">
                <a:latin typeface="SFRM1000"/>
              </a:rPr>
              <a:t>Build the BPE vocabulary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74584-7A69-EEEE-8519-AA04624B372B}"/>
              </a:ext>
            </a:extLst>
          </p:cNvPr>
          <p:cNvSpPr txBox="1"/>
          <p:nvPr/>
        </p:nvSpPr>
        <p:spPr>
          <a:xfrm rot="5400000">
            <a:off x="2288110" y="4342193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4FF597-574E-6690-BA7B-87D2B75E255D}"/>
              </a:ext>
            </a:extLst>
          </p:cNvPr>
          <p:cNvSpPr txBox="1"/>
          <p:nvPr/>
        </p:nvSpPr>
        <p:spPr>
          <a:xfrm>
            <a:off x="5838174" y="2637967"/>
            <a:ext cx="1983013" cy="5539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SFRM1000"/>
              </a:rPr>
              <a:t>Start with single nucleotides (A, T, C, G)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A1A8B70-629D-CFAE-1284-7800EF629AB7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4908617" y="2914966"/>
            <a:ext cx="929557" cy="571025"/>
          </a:xfrm>
          <a:prstGeom prst="bent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D3CC3C2-7BA2-BDE5-7091-D2E89B87E3FF}"/>
              </a:ext>
            </a:extLst>
          </p:cNvPr>
          <p:cNvSpPr txBox="1"/>
          <p:nvPr/>
        </p:nvSpPr>
        <p:spPr>
          <a:xfrm>
            <a:off x="5838174" y="3410604"/>
            <a:ext cx="1983013" cy="101566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latin typeface="SFRM1000"/>
              </a:defRPr>
            </a:lvl1pPr>
          </a:lstStyle>
          <a:p>
            <a:r>
              <a:rPr lang="en-US" sz="1500" dirty="0"/>
              <a:t>Expand the vocabulary by adding DNA substrings with high occurrence frequency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230C06A-4261-4453-B332-A88951BB2948}"/>
              </a:ext>
            </a:extLst>
          </p:cNvPr>
          <p:cNvCxnSpPr>
            <a:cxnSpLocks/>
            <a:stCxn id="57" idx="2"/>
            <a:endCxn id="57" idx="3"/>
          </p:cNvCxnSpPr>
          <p:nvPr/>
        </p:nvCxnSpPr>
        <p:spPr>
          <a:xfrm rot="5400000" flipH="1" flipV="1">
            <a:off x="7071518" y="3676599"/>
            <a:ext cx="507831" cy="991506"/>
          </a:xfrm>
          <a:prstGeom prst="bentConnector4">
            <a:avLst>
              <a:gd name="adj1" fmla="val -45015"/>
              <a:gd name="adj2" fmla="val 123056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F18784-A4BF-3C94-E2AD-56E255FAAFF2}"/>
              </a:ext>
            </a:extLst>
          </p:cNvPr>
          <p:cNvSpPr txBox="1"/>
          <p:nvPr/>
        </p:nvSpPr>
        <p:spPr>
          <a:xfrm>
            <a:off x="6691146" y="4775663"/>
            <a:ext cx="21047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Iterate and repeat to synthesize longer tokens</a:t>
            </a:r>
            <a:endParaRPr lang="en-US" sz="1500" dirty="0">
              <a:latin typeface="SFRM100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C791A7-86FA-AB4B-BA7B-0E7CAF6C2B1E}"/>
              </a:ext>
            </a:extLst>
          </p:cNvPr>
          <p:cNvCxnSpPr>
            <a:cxnSpLocks/>
            <a:stCxn id="44" idx="2"/>
            <a:endCxn id="57" idx="0"/>
          </p:cNvCxnSpPr>
          <p:nvPr/>
        </p:nvCxnSpPr>
        <p:spPr>
          <a:xfrm>
            <a:off x="6829681" y="3191965"/>
            <a:ext cx="0" cy="21863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B4C581-7D81-5AE1-F8D9-10483201461D}"/>
              </a:ext>
            </a:extLst>
          </p:cNvPr>
          <p:cNvSpPr txBox="1"/>
          <p:nvPr/>
        </p:nvSpPr>
        <p:spPr>
          <a:xfrm rot="5400000">
            <a:off x="654544" y="4318187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681D8-B538-8609-51DE-1DEB95FA03A3}"/>
              </a:ext>
            </a:extLst>
          </p:cNvPr>
          <p:cNvSpPr txBox="1"/>
          <p:nvPr/>
        </p:nvSpPr>
        <p:spPr>
          <a:xfrm rot="5400000">
            <a:off x="4385770" y="4324393"/>
            <a:ext cx="34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FRM1000"/>
              </a:rPr>
              <a:t>…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23BB8-33C1-DDFC-0F8F-0C219E583B3B}"/>
              </a:ext>
            </a:extLst>
          </p:cNvPr>
          <p:cNvSpPr txBox="1"/>
          <p:nvPr/>
        </p:nvSpPr>
        <p:spPr>
          <a:xfrm>
            <a:off x="489614" y="4971199"/>
            <a:ext cx="5051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Easy to implement, but the encoded vector of the input sequence is usually too long.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" name="直接连接符 27">
            <a:extLst>
              <a:ext uri="{FF2B5EF4-FFF2-40B4-BE49-F238E27FC236}">
                <a16:creationId xmlns:a16="http://schemas.microsoft.com/office/drawing/2014/main" id="{7E8DB82C-62B6-BC83-2AA2-D72871AFF054}"/>
              </a:ext>
            </a:extLst>
          </p:cNvPr>
          <p:cNvCxnSpPr/>
          <p:nvPr/>
        </p:nvCxnSpPr>
        <p:spPr>
          <a:xfrm>
            <a:off x="242867" y="78469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3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8" y="880902"/>
            <a:ext cx="33192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en-US" altLang="zh-CN" sz="2700" dirty="0">
                <a:solidFill>
                  <a:srgbClr val="701944"/>
                </a:solidFill>
              </a:rPr>
              <a:t>Amino acids tokenizer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DB16962-AF7F-C685-8A84-E563B9205CEA}"/>
              </a:ext>
            </a:extLst>
          </p:cNvPr>
          <p:cNvSpPr/>
          <p:nvPr/>
        </p:nvSpPr>
        <p:spPr>
          <a:xfrm>
            <a:off x="128769" y="1686839"/>
            <a:ext cx="8881882" cy="10477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6E469A-4D2D-3A5B-2D79-080F1685F54F}"/>
              </a:ext>
            </a:extLst>
          </p:cNvPr>
          <p:cNvCxnSpPr/>
          <p:nvPr/>
        </p:nvCxnSpPr>
        <p:spPr>
          <a:xfrm>
            <a:off x="378254" y="2246774"/>
            <a:ext cx="25374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104FF5-14C9-91F7-4F7B-27552B56DCE8}"/>
              </a:ext>
            </a:extLst>
          </p:cNvPr>
          <p:cNvSpPr txBox="1"/>
          <p:nvPr/>
        </p:nvSpPr>
        <p:spPr>
          <a:xfrm>
            <a:off x="309430" y="2289052"/>
            <a:ext cx="27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MSFNAKDVKQKCQVAA … …</a:t>
            </a: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FDA8CC0C-4F54-B88C-57E4-2E8D1202F182}"/>
              </a:ext>
            </a:extLst>
          </p:cNvPr>
          <p:cNvSpPr/>
          <p:nvPr/>
        </p:nvSpPr>
        <p:spPr>
          <a:xfrm rot="16200000">
            <a:off x="3217506" y="2015731"/>
            <a:ext cx="274320" cy="46208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9C430C-2EDD-62BD-2A2E-BD13B217A4E8}"/>
              </a:ext>
            </a:extLst>
          </p:cNvPr>
          <p:cNvSpPr txBox="1"/>
          <p:nvPr/>
        </p:nvSpPr>
        <p:spPr>
          <a:xfrm>
            <a:off x="3622897" y="2073649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[M] </a:t>
            </a:r>
            <a:r>
              <a:rPr lang="en-US" dirty="0">
                <a:solidFill>
                  <a:srgbClr val="7030A0"/>
                </a:solidFill>
              </a:rPr>
              <a:t>[S] </a:t>
            </a:r>
            <a:r>
              <a:rPr lang="en-US" dirty="0">
                <a:solidFill>
                  <a:srgbClr val="00B0F0"/>
                </a:solidFill>
              </a:rPr>
              <a:t>[F]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[N] </a:t>
            </a:r>
            <a:r>
              <a:rPr lang="en-US" dirty="0">
                <a:solidFill>
                  <a:srgbClr val="FF0000"/>
                </a:solidFill>
              </a:rPr>
              <a:t>[A]</a:t>
            </a:r>
            <a:r>
              <a:rPr lang="en-US" dirty="0"/>
              <a:t> …</a:t>
            </a:r>
          </a:p>
        </p:txBody>
      </p:sp>
      <p:graphicFrame>
        <p:nvGraphicFramePr>
          <p:cNvPr id="75" name="Table 126">
            <a:extLst>
              <a:ext uri="{FF2B5EF4-FFF2-40B4-BE49-F238E27FC236}">
                <a16:creationId xmlns:a16="http://schemas.microsoft.com/office/drawing/2014/main" id="{8F2B9DD8-EB19-70C9-E0F5-E16131536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53242"/>
              </p:ext>
            </p:extLst>
          </p:nvPr>
        </p:nvGraphicFramePr>
        <p:xfrm>
          <a:off x="6392150" y="2214797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22AD6A87-A811-B9C4-2560-E0CB06476B63}"/>
              </a:ext>
            </a:extLst>
          </p:cNvPr>
          <p:cNvSpPr txBox="1"/>
          <p:nvPr/>
        </p:nvSpPr>
        <p:spPr>
          <a:xfrm>
            <a:off x="6425519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9B4296-66AE-BE85-2FC6-C48F5027BF53}"/>
              </a:ext>
            </a:extLst>
          </p:cNvPr>
          <p:cNvSpPr txBox="1"/>
          <p:nvPr/>
        </p:nvSpPr>
        <p:spPr>
          <a:xfrm>
            <a:off x="6658840" y="223048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714488-FFEE-C5DA-5788-B31F24AD6C74}"/>
              </a:ext>
            </a:extLst>
          </p:cNvPr>
          <p:cNvSpPr txBox="1"/>
          <p:nvPr/>
        </p:nvSpPr>
        <p:spPr>
          <a:xfrm>
            <a:off x="7006909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BA75E14-BAD8-3D02-AFBA-F1255D446156}"/>
              </a:ext>
            </a:extLst>
          </p:cNvPr>
          <p:cNvSpPr txBox="1"/>
          <p:nvPr/>
        </p:nvSpPr>
        <p:spPr>
          <a:xfrm>
            <a:off x="7305684" y="2230483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6BF96D-E936-AC0E-B65C-F77C76F3D794}"/>
              </a:ext>
            </a:extLst>
          </p:cNvPr>
          <p:cNvSpPr txBox="1"/>
          <p:nvPr/>
        </p:nvSpPr>
        <p:spPr>
          <a:xfrm>
            <a:off x="8257372" y="222638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A3D77A-A38B-454D-F957-F0511D3145A9}"/>
              </a:ext>
            </a:extLst>
          </p:cNvPr>
          <p:cNvSpPr txBox="1"/>
          <p:nvPr/>
        </p:nvSpPr>
        <p:spPr>
          <a:xfrm>
            <a:off x="8529106" y="222638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F0584A-BD45-A57A-6F78-B71873F14A4A}"/>
              </a:ext>
            </a:extLst>
          </p:cNvPr>
          <p:cNvSpPr txBox="1"/>
          <p:nvPr/>
        </p:nvSpPr>
        <p:spPr>
          <a:xfrm>
            <a:off x="6341411" y="1863559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B130DD-4318-DE4A-7FE7-42A86CAB2A25}"/>
              </a:ext>
            </a:extLst>
          </p:cNvPr>
          <p:cNvSpPr txBox="1"/>
          <p:nvPr/>
        </p:nvSpPr>
        <p:spPr>
          <a:xfrm>
            <a:off x="7865219" y="1863559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6F809E-8A5F-A0D3-3143-52D2F5E94B06}"/>
              </a:ext>
            </a:extLst>
          </p:cNvPr>
          <p:cNvSpPr txBox="1"/>
          <p:nvPr/>
        </p:nvSpPr>
        <p:spPr>
          <a:xfrm>
            <a:off x="420098" y="1774325"/>
            <a:ext cx="10004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Protein</a:t>
            </a: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BCFFF52F-16AA-9AD7-06A7-7703F1EA68BE}"/>
              </a:ext>
            </a:extLst>
          </p:cNvPr>
          <p:cNvSpPr/>
          <p:nvPr/>
        </p:nvSpPr>
        <p:spPr>
          <a:xfrm rot="16200000">
            <a:off x="5813186" y="2015731"/>
            <a:ext cx="274320" cy="46208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4F331A-6054-AC2E-DC21-3F49BB714B47}"/>
              </a:ext>
            </a:extLst>
          </p:cNvPr>
          <p:cNvSpPr txBox="1"/>
          <p:nvPr/>
        </p:nvSpPr>
        <p:spPr>
          <a:xfrm>
            <a:off x="253202" y="2748662"/>
            <a:ext cx="8603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20 standard amino acids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A, R, N, D, …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undefined amino acid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X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,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other amino acids (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OTHER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)</a:t>
            </a:r>
            <a:r>
              <a:rPr lang="en-US" dirty="0">
                <a:latin typeface="NimbusRomNo9L-Regu"/>
              </a:rPr>
              <a:t>.</a:t>
            </a:r>
            <a:endParaRPr lang="en-US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DE00141-0A96-723E-A469-0522498DE54F}"/>
              </a:ext>
            </a:extLst>
          </p:cNvPr>
          <p:cNvSpPr/>
          <p:nvPr/>
        </p:nvSpPr>
        <p:spPr>
          <a:xfrm>
            <a:off x="128769" y="4362622"/>
            <a:ext cx="8881882" cy="10477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ECF2503-B982-E2E0-95B7-B98C4A82C321}"/>
              </a:ext>
            </a:extLst>
          </p:cNvPr>
          <p:cNvCxnSpPr/>
          <p:nvPr/>
        </p:nvCxnSpPr>
        <p:spPr>
          <a:xfrm>
            <a:off x="378254" y="4922557"/>
            <a:ext cx="25374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3CDDE0-984E-523F-CC6F-A3798FE0D7EE}"/>
              </a:ext>
            </a:extLst>
          </p:cNvPr>
          <p:cNvSpPr txBox="1"/>
          <p:nvPr/>
        </p:nvSpPr>
        <p:spPr>
          <a:xfrm>
            <a:off x="309430" y="4964835"/>
            <a:ext cx="27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MSFNAKDVKQKCQVAA … …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66C8294E-6113-0709-CE87-20069674433D}"/>
              </a:ext>
            </a:extLst>
          </p:cNvPr>
          <p:cNvSpPr/>
          <p:nvPr/>
        </p:nvSpPr>
        <p:spPr>
          <a:xfrm rot="16200000">
            <a:off x="3217506" y="4691513"/>
            <a:ext cx="274320" cy="4620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A6331A-C5CB-D6EE-7B84-A5C057113AC5}"/>
              </a:ext>
            </a:extLst>
          </p:cNvPr>
          <p:cNvSpPr txBox="1"/>
          <p:nvPr/>
        </p:nvSpPr>
        <p:spPr>
          <a:xfrm>
            <a:off x="3622897" y="4749432"/>
            <a:ext cx="2080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[M] </a:t>
            </a:r>
            <a:r>
              <a:rPr lang="en-US" dirty="0">
                <a:solidFill>
                  <a:srgbClr val="7030A0"/>
                </a:solidFill>
              </a:rPr>
              <a:t>[SF] </a:t>
            </a:r>
            <a:r>
              <a:rPr lang="en-US" dirty="0">
                <a:solidFill>
                  <a:srgbClr val="FF0000"/>
                </a:solidFill>
              </a:rPr>
              <a:t>[NAKD]</a:t>
            </a:r>
            <a:r>
              <a:rPr lang="en-US" dirty="0"/>
              <a:t> …</a:t>
            </a:r>
          </a:p>
        </p:txBody>
      </p:sp>
      <p:graphicFrame>
        <p:nvGraphicFramePr>
          <p:cNvPr id="94" name="Table 126">
            <a:extLst>
              <a:ext uri="{FF2B5EF4-FFF2-40B4-BE49-F238E27FC236}">
                <a16:creationId xmlns:a16="http://schemas.microsoft.com/office/drawing/2014/main" id="{43F4A04E-A1AD-663C-7099-46E898B04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990"/>
              </p:ext>
            </p:extLst>
          </p:nvPr>
        </p:nvGraphicFramePr>
        <p:xfrm>
          <a:off x="6392150" y="4890579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1472ACBF-1F3C-7C23-EF85-19CC27CD2E17}"/>
              </a:ext>
            </a:extLst>
          </p:cNvPr>
          <p:cNvSpPr txBox="1"/>
          <p:nvPr/>
        </p:nvSpPr>
        <p:spPr>
          <a:xfrm>
            <a:off x="6369428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63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BF2E06-7F3A-65EE-716C-8395B0F62205}"/>
              </a:ext>
            </a:extLst>
          </p:cNvPr>
          <p:cNvSpPr txBox="1"/>
          <p:nvPr/>
        </p:nvSpPr>
        <p:spPr>
          <a:xfrm>
            <a:off x="6642702" y="4915790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432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CC98F2-9DCA-EDEA-8646-4308D535770D}"/>
              </a:ext>
            </a:extLst>
          </p:cNvPr>
          <p:cNvSpPr txBox="1"/>
          <p:nvPr/>
        </p:nvSpPr>
        <p:spPr>
          <a:xfrm>
            <a:off x="7013360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CEFF5A-C1AD-2304-1FFB-3A79085981D1}"/>
              </a:ext>
            </a:extLst>
          </p:cNvPr>
          <p:cNvSpPr txBox="1"/>
          <p:nvPr/>
        </p:nvSpPr>
        <p:spPr>
          <a:xfrm>
            <a:off x="7286634" y="491579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FCD64A-60B8-C548-9BDA-79A4DC29C849}"/>
              </a:ext>
            </a:extLst>
          </p:cNvPr>
          <p:cNvSpPr txBox="1"/>
          <p:nvPr/>
        </p:nvSpPr>
        <p:spPr>
          <a:xfrm>
            <a:off x="8257372" y="490216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A06C59-16E6-74E2-6901-9E1EC334E6B0}"/>
              </a:ext>
            </a:extLst>
          </p:cNvPr>
          <p:cNvSpPr txBox="1"/>
          <p:nvPr/>
        </p:nvSpPr>
        <p:spPr>
          <a:xfrm>
            <a:off x="8529106" y="490216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37F483B-3164-5B4A-DD79-976AA9E5BB6B}"/>
              </a:ext>
            </a:extLst>
          </p:cNvPr>
          <p:cNvSpPr txBox="1"/>
          <p:nvPr/>
        </p:nvSpPr>
        <p:spPr>
          <a:xfrm>
            <a:off x="6341411" y="453934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5E656A-C4BF-365C-BA0D-681D5D8BD51F}"/>
              </a:ext>
            </a:extLst>
          </p:cNvPr>
          <p:cNvSpPr txBox="1"/>
          <p:nvPr/>
        </p:nvSpPr>
        <p:spPr>
          <a:xfrm>
            <a:off x="7865219" y="453934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F7F6622-E576-5560-1CBD-363B695B542C}"/>
              </a:ext>
            </a:extLst>
          </p:cNvPr>
          <p:cNvSpPr txBox="1"/>
          <p:nvPr/>
        </p:nvSpPr>
        <p:spPr>
          <a:xfrm>
            <a:off x="420098" y="4450107"/>
            <a:ext cx="10004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Protein</a:t>
            </a:r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6F650E3F-F2BB-5B84-6336-AF78422F9F5F}"/>
              </a:ext>
            </a:extLst>
          </p:cNvPr>
          <p:cNvSpPr/>
          <p:nvPr/>
        </p:nvSpPr>
        <p:spPr>
          <a:xfrm rot="16200000">
            <a:off x="5813186" y="4691513"/>
            <a:ext cx="274320" cy="46208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7533F52-1C9A-EFD7-58DF-38305C845174}"/>
              </a:ext>
            </a:extLst>
          </p:cNvPr>
          <p:cNvSpPr txBox="1"/>
          <p:nvPr/>
        </p:nvSpPr>
        <p:spPr>
          <a:xfrm>
            <a:off x="199399" y="3494956"/>
            <a:ext cx="60720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pt-BR" altLang="zh-CN" sz="2700" dirty="0">
                <a:solidFill>
                  <a:srgbClr val="701944"/>
                </a:solidFill>
              </a:rPr>
              <a:t>Amino acids byte pair encoding tokenizer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1D3EC22-7784-C797-EAB3-61C763E60D53}"/>
              </a:ext>
            </a:extLst>
          </p:cNvPr>
          <p:cNvSpPr txBox="1"/>
          <p:nvPr/>
        </p:nvSpPr>
        <p:spPr>
          <a:xfrm>
            <a:off x="301891" y="5415642"/>
            <a:ext cx="782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SFRM1000"/>
              </a:rPr>
              <a:t>Amino acids BPE vocabulary: </a:t>
            </a:r>
            <a:r>
              <a:rPr lang="en-US" i="1" dirty="0">
                <a:latin typeface="SFRM1000"/>
              </a:rPr>
              <a:t>count the most frequent amino acid combinations.</a:t>
            </a:r>
            <a:endParaRPr lang="en-US" i="1" dirty="0"/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A1416EEF-416B-8C20-A50E-75458A9A06C7}"/>
              </a:ext>
            </a:extLst>
          </p:cNvPr>
          <p:cNvCxnSpPr/>
          <p:nvPr/>
        </p:nvCxnSpPr>
        <p:spPr>
          <a:xfrm>
            <a:off x="199399" y="130881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7B6E5250-26C9-78A1-D0C2-75D3BC87177E}"/>
              </a:ext>
            </a:extLst>
          </p:cNvPr>
          <p:cNvCxnSpPr/>
          <p:nvPr/>
        </p:nvCxnSpPr>
        <p:spPr>
          <a:xfrm>
            <a:off x="224768" y="408654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8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4B2EC-FF14-0E9E-895A-AC8E1FAD68EE}"/>
              </a:ext>
            </a:extLst>
          </p:cNvPr>
          <p:cNvSpPr txBox="1"/>
          <p:nvPr/>
        </p:nvSpPr>
        <p:spPr>
          <a:xfrm>
            <a:off x="128769" y="381566"/>
            <a:ext cx="44432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/>
            </a:lvl1pPr>
          </a:lstStyle>
          <a:p>
            <a:r>
              <a:rPr lang="pt-BR" altLang="zh-CN" sz="2700" dirty="0">
                <a:solidFill>
                  <a:srgbClr val="701944"/>
                </a:solidFill>
              </a:rPr>
              <a:t>Protein cluster (PC) tokenizer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A0B68D-8D5E-5064-2567-39169DB24DC5}"/>
              </a:ext>
            </a:extLst>
          </p:cNvPr>
          <p:cNvSpPr/>
          <p:nvPr/>
        </p:nvSpPr>
        <p:spPr>
          <a:xfrm>
            <a:off x="131059" y="3412245"/>
            <a:ext cx="8881882" cy="1409700"/>
          </a:xfrm>
          <a:prstGeom prst="roundRect">
            <a:avLst>
              <a:gd name="adj" fmla="val 889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9E4259-F8A1-7056-B1C0-8298FDBCDA08}"/>
              </a:ext>
            </a:extLst>
          </p:cNvPr>
          <p:cNvSpPr/>
          <p:nvPr/>
        </p:nvSpPr>
        <p:spPr>
          <a:xfrm rot="16200000">
            <a:off x="3196350" y="3502212"/>
            <a:ext cx="274320" cy="136161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aphicFrame>
        <p:nvGraphicFramePr>
          <p:cNvPr id="8" name="Table 126">
            <a:extLst>
              <a:ext uri="{FF2B5EF4-FFF2-40B4-BE49-F238E27FC236}">
                <a16:creationId xmlns:a16="http://schemas.microsoft.com/office/drawing/2014/main" id="{8B773824-DCA0-EE2F-4D61-472C70DBD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28536"/>
              </p:ext>
            </p:extLst>
          </p:nvPr>
        </p:nvGraphicFramePr>
        <p:xfrm>
          <a:off x="6392150" y="3888900"/>
          <a:ext cx="2423528" cy="3292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2941">
                  <a:extLst>
                    <a:ext uri="{9D8B030D-6E8A-4147-A177-3AD203B41FA5}">
                      <a16:colId xmlns:a16="http://schemas.microsoft.com/office/drawing/2014/main" val="405633771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148183450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66891949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4033739800"/>
                    </a:ext>
                  </a:extLst>
                </a:gridCol>
                <a:gridCol w="605882">
                  <a:extLst>
                    <a:ext uri="{9D8B030D-6E8A-4147-A177-3AD203B41FA5}">
                      <a16:colId xmlns:a16="http://schemas.microsoft.com/office/drawing/2014/main" val="36947231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86918332"/>
                    </a:ext>
                  </a:extLst>
                </a:gridCol>
                <a:gridCol w="302941">
                  <a:extLst>
                    <a:ext uri="{9D8B030D-6E8A-4147-A177-3AD203B41FA5}">
                      <a16:colId xmlns:a16="http://schemas.microsoft.com/office/drawing/2014/main" val="1360518857"/>
                    </a:ext>
                  </a:extLst>
                </a:gridCol>
              </a:tblGrid>
              <a:tr h="329263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… 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875654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77A998-F4CB-0051-3D71-5C52990DD06B}"/>
              </a:ext>
            </a:extLst>
          </p:cNvPr>
          <p:cNvSpPr txBox="1"/>
          <p:nvPr/>
        </p:nvSpPr>
        <p:spPr>
          <a:xfrm>
            <a:off x="6338233" y="3917055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8F888-EF6E-CD4B-10DC-1611D12D0518}"/>
              </a:ext>
            </a:extLst>
          </p:cNvPr>
          <p:cNvSpPr txBox="1"/>
          <p:nvPr/>
        </p:nvSpPr>
        <p:spPr>
          <a:xfrm>
            <a:off x="6677890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8FA35-D8A9-E68A-2D6A-BB32E9129195}"/>
              </a:ext>
            </a:extLst>
          </p:cNvPr>
          <p:cNvSpPr txBox="1"/>
          <p:nvPr/>
        </p:nvSpPr>
        <p:spPr>
          <a:xfrm>
            <a:off x="7006909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0611B-2CE8-236F-FEC7-626C797DFD3D}"/>
              </a:ext>
            </a:extLst>
          </p:cNvPr>
          <p:cNvSpPr txBox="1"/>
          <p:nvPr/>
        </p:nvSpPr>
        <p:spPr>
          <a:xfrm>
            <a:off x="7305684" y="390458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2701C-01F7-9E5B-0049-E31F0D48D459}"/>
              </a:ext>
            </a:extLst>
          </p:cNvPr>
          <p:cNvSpPr txBox="1"/>
          <p:nvPr/>
        </p:nvSpPr>
        <p:spPr>
          <a:xfrm>
            <a:off x="8257372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C1FD2-6728-4F9D-F806-67C1B2E5D5D9}"/>
              </a:ext>
            </a:extLst>
          </p:cNvPr>
          <p:cNvSpPr txBox="1"/>
          <p:nvPr/>
        </p:nvSpPr>
        <p:spPr>
          <a:xfrm>
            <a:off x="8529106" y="3900489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0607E-C1D0-4073-4BF4-18565DD30215}"/>
              </a:ext>
            </a:extLst>
          </p:cNvPr>
          <p:cNvSpPr txBox="1"/>
          <p:nvPr/>
        </p:nvSpPr>
        <p:spPr>
          <a:xfrm>
            <a:off x="6341411" y="3537662"/>
            <a:ext cx="12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73DA4-CAE7-C840-77ED-D81488BC6868}"/>
              </a:ext>
            </a:extLst>
          </p:cNvPr>
          <p:cNvSpPr txBox="1"/>
          <p:nvPr/>
        </p:nvSpPr>
        <p:spPr>
          <a:xfrm>
            <a:off x="7865219" y="3537662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Paddings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7AE9C9C-6E4F-FC66-CF7F-8389B969D6A1}"/>
              </a:ext>
            </a:extLst>
          </p:cNvPr>
          <p:cNvSpPr/>
          <p:nvPr/>
        </p:nvSpPr>
        <p:spPr>
          <a:xfrm rot="16200000">
            <a:off x="5946536" y="3689834"/>
            <a:ext cx="274320" cy="46208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03841A95-F615-BF58-18B3-206E0C3D09F5}"/>
              </a:ext>
            </a:extLst>
          </p:cNvPr>
          <p:cNvSpPr/>
          <p:nvPr/>
        </p:nvSpPr>
        <p:spPr>
          <a:xfrm>
            <a:off x="2775964" y="3455471"/>
            <a:ext cx="1053028" cy="582385"/>
          </a:xfrm>
          <a:prstGeom prst="flowChartMagneticDisk">
            <a:avLst/>
          </a:prstGeom>
          <a:solidFill>
            <a:srgbClr val="EADCF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AD2DB3-5A06-BABF-C188-281267470DC8}"/>
              </a:ext>
            </a:extLst>
          </p:cNvPr>
          <p:cNvSpPr txBox="1"/>
          <p:nvPr/>
        </p:nvSpPr>
        <p:spPr>
          <a:xfrm>
            <a:off x="2730389" y="3641067"/>
            <a:ext cx="1162214" cy="40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275" dirty="0"/>
              <a:t>Protein cluster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795ED-44AE-5097-0E60-DD492E2ECC11}"/>
              </a:ext>
            </a:extLst>
          </p:cNvPr>
          <p:cNvSpPr txBox="1"/>
          <p:nvPr/>
        </p:nvSpPr>
        <p:spPr>
          <a:xfrm>
            <a:off x="2706905" y="4232318"/>
            <a:ext cx="10116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Alignment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4986B-F2BC-8AB6-969A-DC0BF30A86B6}"/>
              </a:ext>
            </a:extLst>
          </p:cNvPr>
          <p:cNvSpPr txBox="1"/>
          <p:nvPr/>
        </p:nvSpPr>
        <p:spPr>
          <a:xfrm>
            <a:off x="3944108" y="3513644"/>
            <a:ext cx="195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1</a:t>
            </a:r>
            <a:r>
              <a:rPr lang="en-US" dirty="0"/>
              <a:t> --- PC</a:t>
            </a:r>
            <a:r>
              <a:rPr lang="en-US" baseline="-25000" dirty="0"/>
              <a:t>212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BF9E0-C370-E6C2-37D6-977F2872A664}"/>
              </a:ext>
            </a:extLst>
          </p:cNvPr>
          <p:cNvSpPr txBox="1"/>
          <p:nvPr/>
        </p:nvSpPr>
        <p:spPr>
          <a:xfrm>
            <a:off x="3947913" y="3972136"/>
            <a:ext cx="207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  <a:r>
              <a:rPr lang="en-US" baseline="-25000" dirty="0"/>
              <a:t>2</a:t>
            </a:r>
            <a:r>
              <a:rPr lang="en-US" dirty="0"/>
              <a:t> --- PC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6C266D-1E27-7F64-F12F-6C3A724E6710}"/>
              </a:ext>
            </a:extLst>
          </p:cNvPr>
          <p:cNvSpPr txBox="1"/>
          <p:nvPr/>
        </p:nvSpPr>
        <p:spPr>
          <a:xfrm>
            <a:off x="5255325" y="4160267"/>
            <a:ext cx="58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7E3C1-82CA-849F-EE8D-B1FE4C03A3B7}"/>
              </a:ext>
            </a:extLst>
          </p:cNvPr>
          <p:cNvSpPr txBox="1"/>
          <p:nvPr/>
        </p:nvSpPr>
        <p:spPr>
          <a:xfrm>
            <a:off x="1961385" y="3761767"/>
            <a:ext cx="5486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… 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D7F7DF-1C4E-7630-65B8-A4B53AECD9E1}"/>
              </a:ext>
            </a:extLst>
          </p:cNvPr>
          <p:cNvCxnSpPr/>
          <p:nvPr/>
        </p:nvCxnSpPr>
        <p:spPr>
          <a:xfrm>
            <a:off x="360292" y="3828416"/>
            <a:ext cx="21259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C60E41-3288-A168-EAB7-A4EC9ED1D93A}"/>
              </a:ext>
            </a:extLst>
          </p:cNvPr>
          <p:cNvCxnSpPr>
            <a:cxnSpLocks/>
          </p:cNvCxnSpPr>
          <p:nvPr/>
        </p:nvCxnSpPr>
        <p:spPr>
          <a:xfrm>
            <a:off x="468391" y="3948407"/>
            <a:ext cx="54864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988221-0FCF-2C1D-DACA-1D546A5F4BB1}"/>
              </a:ext>
            </a:extLst>
          </p:cNvPr>
          <p:cNvCxnSpPr>
            <a:cxnSpLocks/>
          </p:cNvCxnSpPr>
          <p:nvPr/>
        </p:nvCxnSpPr>
        <p:spPr>
          <a:xfrm>
            <a:off x="1238946" y="3948407"/>
            <a:ext cx="411480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9564034-C705-2943-74FE-EFDA37D0E1B1}"/>
              </a:ext>
            </a:extLst>
          </p:cNvPr>
          <p:cNvSpPr txBox="1"/>
          <p:nvPr/>
        </p:nvSpPr>
        <p:spPr>
          <a:xfrm>
            <a:off x="244813" y="3951063"/>
            <a:ext cx="99413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1</a:t>
            </a:r>
            <a:endParaRPr lang="en-US" sz="16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F3473-CCD5-EA65-822E-9BCBF552F04D}"/>
              </a:ext>
            </a:extLst>
          </p:cNvPr>
          <p:cNvSpPr txBox="1"/>
          <p:nvPr/>
        </p:nvSpPr>
        <p:spPr>
          <a:xfrm>
            <a:off x="1159787" y="3951063"/>
            <a:ext cx="101913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50" dirty="0"/>
              <a:t>Protein</a:t>
            </a:r>
            <a:r>
              <a:rPr lang="en-US" sz="1650" baseline="-25000" dirty="0"/>
              <a:t>2</a:t>
            </a:r>
            <a:endParaRPr lang="en-US" sz="16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B78BE-2C6E-BB60-49C8-0A2BE5C232EB}"/>
              </a:ext>
            </a:extLst>
          </p:cNvPr>
          <p:cNvSpPr txBox="1"/>
          <p:nvPr/>
        </p:nvSpPr>
        <p:spPr>
          <a:xfrm>
            <a:off x="346702" y="3470298"/>
            <a:ext cx="166341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50" dirty="0"/>
              <a:t>Input sequence</a:t>
            </a:r>
            <a:endParaRPr lang="en-US" sz="16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008A3B-4CCE-8F83-4EA4-0FBE0537850B}"/>
              </a:ext>
            </a:extLst>
          </p:cNvPr>
          <p:cNvSpPr txBox="1"/>
          <p:nvPr/>
        </p:nvSpPr>
        <p:spPr>
          <a:xfrm>
            <a:off x="388617" y="5235603"/>
            <a:ext cx="7910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Learn the importance of proteins</a:t>
            </a:r>
          </a:p>
          <a:p>
            <a:pPr algn="l"/>
            <a:r>
              <a:rPr lang="en-US" dirty="0">
                <a:solidFill>
                  <a:srgbClr val="00B050"/>
                </a:solidFill>
                <a:latin typeface="SFRM1000"/>
              </a:rPr>
              <a:t>- Capture the correlation between different proteins 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" name="直接连接符 27">
            <a:extLst>
              <a:ext uri="{FF2B5EF4-FFF2-40B4-BE49-F238E27FC236}">
                <a16:creationId xmlns:a16="http://schemas.microsoft.com/office/drawing/2014/main" id="{98FC2BE2-F04E-EF99-A2D1-F2A405FF9EAD}"/>
              </a:ext>
            </a:extLst>
          </p:cNvPr>
          <p:cNvCxnSpPr/>
          <p:nvPr/>
        </p:nvCxnSpPr>
        <p:spPr>
          <a:xfrm>
            <a:off x="244813" y="87359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4">
            <a:extLst>
              <a:ext uri="{FF2B5EF4-FFF2-40B4-BE49-F238E27FC236}">
                <a16:creationId xmlns:a16="http://schemas.microsoft.com/office/drawing/2014/main" id="{660C3BA4-D22C-5241-B292-E01D05D3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2" y="1385873"/>
            <a:ext cx="8031975" cy="13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0452A3F-3441-B94A-8F9B-67342C4F7C6B}"/>
              </a:ext>
            </a:extLst>
          </p:cNvPr>
          <p:cNvSpPr/>
          <p:nvPr/>
        </p:nvSpPr>
        <p:spPr>
          <a:xfrm rot="5400000">
            <a:off x="2981663" y="2959002"/>
            <a:ext cx="641630" cy="25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C4A1FF-14F4-214A-AAE3-366D936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15217" y="4746652"/>
            <a:ext cx="1546985" cy="569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FEE00-E72C-7742-A7E7-6C8F3384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03684" y="3468469"/>
            <a:ext cx="1304925" cy="569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463915-5058-D349-97F3-8976C18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64" y="2586169"/>
            <a:ext cx="1304925" cy="569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EBD80-0D55-2340-842B-1A659FB4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04664"/>
            <a:ext cx="8789711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+mn-lt"/>
              </a:rPr>
              <a:t>Yanni Sun</a:t>
            </a:r>
            <a:r>
              <a:rPr lang="en-US" sz="3200" dirty="0">
                <a:latin typeface="+mn-lt"/>
              </a:rPr>
              <a:t>, PhD in Computer Science &amp; Engineering, research area: bioinformatics, sequence analysis, application of deep learning for genomic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16B8A-46A3-A744-94CF-980D44DF89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24" y="2125266"/>
            <a:ext cx="2328650" cy="155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5287C-3066-B84E-8255-B846E43AE7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416" y="2039053"/>
            <a:ext cx="2363949" cy="1521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20165-19AC-DE49-BB21-D6FEC0F7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365" y="2337429"/>
            <a:ext cx="10668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1A994-2BE0-0540-BB50-7B4E9E339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14" y="4470403"/>
            <a:ext cx="10668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A8952-3892-0E4F-B0A8-7C14DCFD5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302" y="4311663"/>
            <a:ext cx="2443463" cy="143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56351-ACB3-A54B-A24B-3DAE3B232F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028" y="4059185"/>
            <a:ext cx="1002818" cy="802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2F9FD-3D9D-F948-9CDD-5BC5FAADA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110" y="4463658"/>
            <a:ext cx="3619500" cy="127000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EE53DFE-7EF9-2E27-2CE0-DFE33446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74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FB1-C6D6-7A4F-A77E-DFCEE905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4005"/>
            <a:ext cx="7886700" cy="1325563"/>
          </a:xfrm>
        </p:spPr>
        <p:txBody>
          <a:bodyPr/>
          <a:lstStyle/>
          <a:p>
            <a:r>
              <a:rPr lang="en-US" dirty="0"/>
              <a:t>Transformer for translation</a:t>
            </a:r>
          </a:p>
        </p:txBody>
      </p:sp>
      <p:pic>
        <p:nvPicPr>
          <p:cNvPr id="6" name="Content Placeholder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979ADA9-710B-E042-99B1-C40731BF2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7" y="1061126"/>
            <a:ext cx="748635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0DCF-7591-4E40-9529-D76D586D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05C31-A0B9-A24B-B7B5-A72877D63897}"/>
              </a:ext>
            </a:extLst>
          </p:cNvPr>
          <p:cNvSpPr txBox="1"/>
          <p:nvPr/>
        </p:nvSpPr>
        <p:spPr>
          <a:xfrm>
            <a:off x="1288217" y="5699741"/>
            <a:ext cx="560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0B73A8-3326-2C4D-ADDD-4D7F98FB9DAF}"/>
              </a:ext>
            </a:extLst>
          </p:cNvPr>
          <p:cNvSpPr/>
          <p:nvPr/>
        </p:nvSpPr>
        <p:spPr>
          <a:xfrm>
            <a:off x="1288217" y="4946754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12EF51-D6BC-AD49-A08E-5192162D125F}"/>
              </a:ext>
            </a:extLst>
          </p:cNvPr>
          <p:cNvSpPr/>
          <p:nvPr/>
        </p:nvSpPr>
        <p:spPr>
          <a:xfrm>
            <a:off x="4676462" y="1077769"/>
            <a:ext cx="2953998" cy="465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BEB9626-BEBD-DC2D-374D-B4E8832286E0}"/>
              </a:ext>
            </a:extLst>
          </p:cNvPr>
          <p:cNvSpPr txBox="1"/>
          <p:nvPr/>
        </p:nvSpPr>
        <p:spPr>
          <a:xfrm>
            <a:off x="921757" y="4837508"/>
            <a:ext cx="247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Multi-head attention: 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with Transformer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475AD3D-C813-233B-E841-DAA1BB565B40}"/>
              </a:ext>
            </a:extLst>
          </p:cNvPr>
          <p:cNvSpPr txBox="1"/>
          <p:nvPr/>
        </p:nvSpPr>
        <p:spPr>
          <a:xfrm>
            <a:off x="182721" y="5149426"/>
            <a:ext cx="395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meaning of the word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correlation between word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002D4F-6970-51A8-CF19-5B9353DAD744}"/>
              </a:ext>
            </a:extLst>
          </p:cNvPr>
          <p:cNvSpPr txBox="1"/>
          <p:nvPr/>
        </p:nvSpPr>
        <p:spPr>
          <a:xfrm>
            <a:off x="4340628" y="5130720"/>
            <a:ext cx="530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importance of the PCs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212529"/>
                </a:solidFill>
                <a:latin typeface="Open Sans" panose="020B0606030504020204" pitchFamily="34" charset="0"/>
              </a:rPr>
              <a:t>Learn the association between proteins</a:t>
            </a:r>
            <a:endParaRPr lang="zh-CN" altLang="en-US" sz="1600" dirty="0">
              <a:solidFill>
                <a:srgbClr val="212529"/>
              </a:solidFill>
              <a:latin typeface="Open Sans" panose="020B0606030504020204" pitchFamily="34" charset="0"/>
            </a:endParaRPr>
          </a:p>
        </p:txBody>
      </p:sp>
      <p:pic>
        <p:nvPicPr>
          <p:cNvPr id="14" name="图片 78">
            <a:extLst>
              <a:ext uri="{FF2B5EF4-FFF2-40B4-BE49-F238E27FC236}">
                <a16:creationId xmlns:a16="http://schemas.microsoft.com/office/drawing/2014/main" id="{D8E624AE-8944-1947-926C-EED4DF3E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99" y="783303"/>
            <a:ext cx="2778414" cy="42809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A4EAC7-18BC-42C4-35DE-196F9733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5" y="798293"/>
            <a:ext cx="2309873" cy="39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边形 17">
            <a:extLst>
              <a:ext uri="{FF2B5EF4-FFF2-40B4-BE49-F238E27FC236}">
                <a16:creationId xmlns:a16="http://schemas.microsoft.com/office/drawing/2014/main" id="{030C6EA5-7128-08F1-19E1-B707F967F28B}"/>
              </a:ext>
            </a:extLst>
          </p:cNvPr>
          <p:cNvSpPr/>
          <p:nvPr/>
        </p:nvSpPr>
        <p:spPr>
          <a:xfrm>
            <a:off x="622550" y="125549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048ACBE5-94F2-6238-15CB-346D78657DEF}"/>
              </a:ext>
            </a:extLst>
          </p:cNvPr>
          <p:cNvSpPr/>
          <p:nvPr/>
        </p:nvSpPr>
        <p:spPr>
          <a:xfrm>
            <a:off x="963563" y="125548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864016-3983-3E6C-3721-5A4E3CCE661B}"/>
              </a:ext>
            </a:extLst>
          </p:cNvPr>
          <p:cNvSpPr txBox="1"/>
          <p:nvPr/>
        </p:nvSpPr>
        <p:spPr>
          <a:xfrm>
            <a:off x="1200070" y="1146183"/>
            <a:ext cx="1002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Dataset</a:t>
            </a:r>
            <a:endParaRPr kumimoji="1"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7200B5-6A1D-7CC0-07D5-B384437A0EB3}"/>
              </a:ext>
            </a:extLst>
          </p:cNvPr>
          <p:cNvSpPr txBox="1"/>
          <p:nvPr/>
        </p:nvSpPr>
        <p:spPr>
          <a:xfrm>
            <a:off x="1299282" y="1583235"/>
            <a:ext cx="5636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Using phages as positive sample and their host as negative samples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May share common regions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1500" dirty="0"/>
              <a:t>Testing on several independent datasets: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Low-similarity data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Mock dataset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kumimoji="1" lang="en" altLang="zh-CN" sz="1500" dirty="0">
                <a:solidFill>
                  <a:schemeClr val="bg1">
                    <a:lumMod val="50000"/>
                  </a:schemeClr>
                </a:solidFill>
              </a:rPr>
              <a:t>IMG/VR database</a:t>
            </a:r>
            <a:endParaRPr kumimoji="1" lang="zh-CN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324578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324578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3136478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1701073" y="5811231"/>
            <a:ext cx="566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Mock dataset </a:t>
            </a:r>
            <a:r>
              <a:rPr kumimoji="1" lang="en-US" altLang="zh-CN" sz="1100" dirty="0"/>
              <a:t>(</a:t>
            </a:r>
            <a:r>
              <a:rPr lang="en-US" sz="1100" b="0" i="0" dirty="0">
                <a:solidFill>
                  <a:srgbClr val="2A2A2A"/>
                </a:solidFill>
                <a:effectLst/>
                <a:latin typeface="Merriweather" pitchFamily="2" charset="77"/>
              </a:rPr>
              <a:t>European Nucleotide Archive  PRJEB19901, ~30 species/strains)</a:t>
            </a:r>
            <a:endParaRPr kumimoji="1"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76AE4C-CED6-6FDF-8411-84706C1A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59" y="3797438"/>
            <a:ext cx="5636737" cy="192377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91A5FE-6007-0247-BF2E-6A95D2BDC13E}"/>
              </a:ext>
            </a:extLst>
          </p:cNvPr>
          <p:cNvSpPr/>
          <p:nvPr/>
        </p:nvSpPr>
        <p:spPr>
          <a:xfrm>
            <a:off x="1989438" y="5301049"/>
            <a:ext cx="605481" cy="185351"/>
          </a:xfrm>
          <a:prstGeom prst="roundRect">
            <a:avLst/>
          </a:prstGeom>
          <a:solidFill>
            <a:schemeClr val="accent1">
              <a:alpha val="26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4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674ECA5-AA94-7097-8DAA-4E5575E2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38" y="3833638"/>
            <a:ext cx="2827622" cy="2248997"/>
          </a:xfrm>
          <a:prstGeom prst="rect">
            <a:avLst/>
          </a:prstGeom>
        </p:spPr>
      </p:pic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– Experimental results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五边形 3">
            <a:extLst>
              <a:ext uri="{FF2B5EF4-FFF2-40B4-BE49-F238E27FC236}">
                <a16:creationId xmlns:a16="http://schemas.microsoft.com/office/drawing/2014/main" id="{B0699E69-5ED9-4339-5675-0E4E08E829BD}"/>
              </a:ext>
            </a:extLst>
          </p:cNvPr>
          <p:cNvSpPr/>
          <p:nvPr/>
        </p:nvSpPr>
        <p:spPr>
          <a:xfrm>
            <a:off x="622550" y="109213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>
            <a:extLst>
              <a:ext uri="{FF2B5EF4-FFF2-40B4-BE49-F238E27FC236}">
                <a16:creationId xmlns:a16="http://schemas.microsoft.com/office/drawing/2014/main" id="{A196F4F6-6D18-1BD1-90B4-33AA5895E699}"/>
              </a:ext>
            </a:extLst>
          </p:cNvPr>
          <p:cNvSpPr/>
          <p:nvPr/>
        </p:nvSpPr>
        <p:spPr>
          <a:xfrm>
            <a:off x="963563" y="109213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8FD52A-9D1D-C282-F7F5-C88F725AFF77}"/>
              </a:ext>
            </a:extLst>
          </p:cNvPr>
          <p:cNvSpPr txBox="1"/>
          <p:nvPr/>
        </p:nvSpPr>
        <p:spPr>
          <a:xfrm>
            <a:off x="1200070" y="982825"/>
            <a:ext cx="94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Results</a:t>
            </a:r>
            <a:endParaRPr kumimoji="1"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908E42-87B6-53BD-F793-B3691C84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3" y="1296175"/>
            <a:ext cx="4892951" cy="2132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18FB3B-C793-3708-BCB6-B8C53A51558F}"/>
              </a:ext>
            </a:extLst>
          </p:cNvPr>
          <p:cNvSpPr txBox="1"/>
          <p:nvPr/>
        </p:nvSpPr>
        <p:spPr>
          <a:xfrm>
            <a:off x="4013711" y="3436812"/>
            <a:ext cx="1472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IMG/VR database</a:t>
            </a:r>
            <a:endParaRPr kumimoji="1" lang="zh-CN" altLang="en-US" sz="1400" dirty="0"/>
          </a:p>
        </p:txBody>
      </p:sp>
      <p:sp>
        <p:nvSpPr>
          <p:cNvPr id="9" name="五边形 8">
            <a:extLst>
              <a:ext uri="{FF2B5EF4-FFF2-40B4-BE49-F238E27FC236}">
                <a16:creationId xmlns:a16="http://schemas.microsoft.com/office/drawing/2014/main" id="{2305BCA6-EDAD-BC49-32D1-93AC92CBB271}"/>
              </a:ext>
            </a:extLst>
          </p:cNvPr>
          <p:cNvSpPr/>
          <p:nvPr/>
        </p:nvSpPr>
        <p:spPr>
          <a:xfrm>
            <a:off x="533823" y="367620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>
            <a:extLst>
              <a:ext uri="{FF2B5EF4-FFF2-40B4-BE49-F238E27FC236}">
                <a16:creationId xmlns:a16="http://schemas.microsoft.com/office/drawing/2014/main" id="{9D8766BF-F5A7-24F7-06CD-454DFBB0CC52}"/>
              </a:ext>
            </a:extLst>
          </p:cNvPr>
          <p:cNvSpPr/>
          <p:nvPr/>
        </p:nvSpPr>
        <p:spPr>
          <a:xfrm>
            <a:off x="874836" y="367620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313AD9-746E-25D4-161C-317BAC67E37E}"/>
              </a:ext>
            </a:extLst>
          </p:cNvPr>
          <p:cNvSpPr txBox="1"/>
          <p:nvPr/>
        </p:nvSpPr>
        <p:spPr>
          <a:xfrm>
            <a:off x="1111343" y="3566898"/>
            <a:ext cx="1541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Visualization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579EB0-E231-7334-949C-37B9FD3C0835}"/>
              </a:ext>
            </a:extLst>
          </p:cNvPr>
          <p:cNvSpPr txBox="1"/>
          <p:nvPr/>
        </p:nvSpPr>
        <p:spPr>
          <a:xfrm>
            <a:off x="1528993" y="5998951"/>
            <a:ext cx="2921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Attention score matrix in Transformer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A4C487-2D91-2141-35F9-77E5977BC775}"/>
              </a:ext>
            </a:extLst>
          </p:cNvPr>
          <p:cNvSpPr txBox="1"/>
          <p:nvPr/>
        </p:nvSpPr>
        <p:spPr>
          <a:xfrm>
            <a:off x="4643041" y="4469275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-US" altLang="zh-CN" dirty="0"/>
              <a:t>Attention score matrix in Transformer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C51125-28F1-BFF5-CE11-EFCA82333A40}"/>
              </a:ext>
            </a:extLst>
          </p:cNvPr>
          <p:cNvSpPr txBox="1"/>
          <p:nvPr/>
        </p:nvSpPr>
        <p:spPr>
          <a:xfrm>
            <a:off x="5107723" y="4846419"/>
            <a:ext cx="390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The high score are the PCs contains structural protein (tail fiber/baseplate/…)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3D395-D9C0-0642-9935-0E4242E95725}"/>
              </a:ext>
            </a:extLst>
          </p:cNvPr>
          <p:cNvSpPr txBox="1"/>
          <p:nvPr/>
        </p:nvSpPr>
        <p:spPr>
          <a:xfrm>
            <a:off x="1295185" y="1696285"/>
            <a:ext cx="1173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Y-axis: recall</a:t>
            </a:r>
          </a:p>
        </p:txBody>
      </p:sp>
    </p:spTree>
    <p:extLst>
      <p:ext uri="{BB962C8B-B14F-4D97-AF65-F5344CB8AC3E}">
        <p14:creationId xmlns:p14="http://schemas.microsoft.com/office/powerpoint/2010/main" val="90088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5974" y="2721114"/>
            <a:ext cx="3573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Host Prediction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3543-05CD-AA4D-962B-00E8FFD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10F3C-8503-BD97-0387-325BA05A0189}"/>
              </a:ext>
            </a:extLst>
          </p:cNvPr>
          <p:cNvSpPr txBox="1"/>
          <p:nvPr/>
        </p:nvSpPr>
        <p:spPr>
          <a:xfrm>
            <a:off x="4672726" y="2709302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using GCN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4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E307-76AA-8E44-993F-0E92F455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02" y="45947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608C-EC51-D247-ACE4-1BB58A11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71" y="1118871"/>
            <a:ext cx="4267591" cy="1825976"/>
          </a:xfrm>
        </p:spPr>
        <p:txBody>
          <a:bodyPr>
            <a:normAutofit/>
          </a:bodyPr>
          <a:lstStyle/>
          <a:p>
            <a:r>
              <a:rPr lang="en-US" sz="2400" dirty="0"/>
              <a:t>Given a phage sequence, identify its bacterial hosts</a:t>
            </a:r>
          </a:p>
          <a:p>
            <a:pPr lvl="1"/>
            <a:r>
              <a:rPr lang="en-US" sz="2000" dirty="0"/>
              <a:t>Hosts’ strains, species, genus, family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16905-5A81-5449-8009-01ABB26B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0E9C94-3F9D-3D43-BF45-4131EE7D1889}"/>
              </a:ext>
            </a:extLst>
          </p:cNvPr>
          <p:cNvGrpSpPr/>
          <p:nvPr/>
        </p:nvGrpSpPr>
        <p:grpSpPr>
          <a:xfrm>
            <a:off x="6578840" y="389827"/>
            <a:ext cx="1815620" cy="1963365"/>
            <a:chOff x="5744254" y="1487707"/>
            <a:chExt cx="1815620" cy="1963365"/>
          </a:xfrm>
        </p:grpSpPr>
        <p:pic>
          <p:nvPicPr>
            <p:cNvPr id="5" name="图片 38">
              <a:extLst>
                <a:ext uri="{FF2B5EF4-FFF2-40B4-BE49-F238E27FC236}">
                  <a16:creationId xmlns:a16="http://schemas.microsoft.com/office/drawing/2014/main" id="{0CFAA17B-DC48-5F4B-82A3-8D9B1346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696661">
              <a:off x="6320699" y="1785168"/>
              <a:ext cx="292871" cy="319496"/>
            </a:xfrm>
            <a:prstGeom prst="rect">
              <a:avLst/>
            </a:prstGeom>
          </p:spPr>
        </p:pic>
        <p:sp>
          <p:nvSpPr>
            <p:cNvPr id="6" name="圆角矩形 19">
              <a:extLst>
                <a:ext uri="{FF2B5EF4-FFF2-40B4-BE49-F238E27FC236}">
                  <a16:creationId xmlns:a16="http://schemas.microsoft.com/office/drawing/2014/main" id="{6B2C69F3-8EA2-9F4B-9A56-536B00628598}"/>
                </a:ext>
              </a:extLst>
            </p:cNvPr>
            <p:cNvSpPr/>
            <p:nvPr/>
          </p:nvSpPr>
          <p:spPr>
            <a:xfrm>
              <a:off x="5744254" y="2109408"/>
              <a:ext cx="1815620" cy="13324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20">
              <a:extLst>
                <a:ext uri="{FF2B5EF4-FFF2-40B4-BE49-F238E27FC236}">
                  <a16:creationId xmlns:a16="http://schemas.microsoft.com/office/drawing/2014/main" id="{60C5FA74-EA7B-9142-BC5A-83775F51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286" y="2368064"/>
              <a:ext cx="417360" cy="207642"/>
            </a:xfrm>
            <a:prstGeom prst="rect">
              <a:avLst/>
            </a:prstGeom>
          </p:spPr>
        </p:pic>
        <p:pic>
          <p:nvPicPr>
            <p:cNvPr id="8" name="图片 22">
              <a:extLst>
                <a:ext uri="{FF2B5EF4-FFF2-40B4-BE49-F238E27FC236}">
                  <a16:creationId xmlns:a16="http://schemas.microsoft.com/office/drawing/2014/main" id="{DA5D61E3-BBF1-F445-807D-7A9C9FE8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027163" y="3078811"/>
              <a:ext cx="417360" cy="207642"/>
            </a:xfrm>
            <a:prstGeom prst="rect">
              <a:avLst/>
            </a:prstGeom>
          </p:spPr>
        </p:pic>
        <p:pic>
          <p:nvPicPr>
            <p:cNvPr id="9" name="图片 25">
              <a:extLst>
                <a:ext uri="{FF2B5EF4-FFF2-40B4-BE49-F238E27FC236}">
                  <a16:creationId xmlns:a16="http://schemas.microsoft.com/office/drawing/2014/main" id="{83CDD015-2137-3041-AB1E-45388B15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6862">
              <a:off x="6311708" y="2613686"/>
              <a:ext cx="417360" cy="207642"/>
            </a:xfrm>
            <a:prstGeom prst="rect">
              <a:avLst/>
            </a:prstGeom>
          </p:spPr>
        </p:pic>
        <p:pic>
          <p:nvPicPr>
            <p:cNvPr id="10" name="图片 35">
              <a:extLst>
                <a:ext uri="{FF2B5EF4-FFF2-40B4-BE49-F238E27FC236}">
                  <a16:creationId xmlns:a16="http://schemas.microsoft.com/office/drawing/2014/main" id="{F95C28E7-F060-7B42-9836-1C8CAA3A1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65598">
              <a:off x="7015776" y="2408994"/>
              <a:ext cx="417360" cy="207642"/>
            </a:xfrm>
            <a:prstGeom prst="rect">
              <a:avLst/>
            </a:prstGeom>
          </p:spPr>
        </p:pic>
        <p:pic>
          <p:nvPicPr>
            <p:cNvPr id="11" name="图片 41">
              <a:extLst>
                <a:ext uri="{FF2B5EF4-FFF2-40B4-BE49-F238E27FC236}">
                  <a16:creationId xmlns:a16="http://schemas.microsoft.com/office/drawing/2014/main" id="{4001BC03-32B0-B14A-8F27-08DDBA82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788003" y="2498244"/>
              <a:ext cx="296044" cy="321420"/>
            </a:xfrm>
            <a:prstGeom prst="rect">
              <a:avLst/>
            </a:prstGeom>
          </p:spPr>
        </p:pic>
        <p:pic>
          <p:nvPicPr>
            <p:cNvPr id="12" name="图片 42">
              <a:extLst>
                <a:ext uri="{FF2B5EF4-FFF2-40B4-BE49-F238E27FC236}">
                  <a16:creationId xmlns:a16="http://schemas.microsoft.com/office/drawing/2014/main" id="{5C34D71A-F7C6-2C4C-8FC8-980271346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7777">
              <a:off x="6559448" y="2124107"/>
              <a:ext cx="296044" cy="321420"/>
            </a:xfrm>
            <a:prstGeom prst="rect">
              <a:avLst/>
            </a:prstGeom>
          </p:spPr>
        </p:pic>
        <p:sp>
          <p:nvSpPr>
            <p:cNvPr id="13" name="文本框 44">
              <a:extLst>
                <a:ext uri="{FF2B5EF4-FFF2-40B4-BE49-F238E27FC236}">
                  <a16:creationId xmlns:a16="http://schemas.microsoft.com/office/drawing/2014/main" id="{5103BE03-CBBD-2940-8910-2B6D00E60506}"/>
                </a:ext>
              </a:extLst>
            </p:cNvPr>
            <p:cNvSpPr txBox="1"/>
            <p:nvPr/>
          </p:nvSpPr>
          <p:spPr>
            <a:xfrm>
              <a:off x="5958630" y="1487707"/>
              <a:ext cx="1472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Phages (targeted)</a:t>
              </a:r>
              <a:endParaRPr lang="zh-CN" altLang="en-US" sz="1400" dirty="0"/>
            </a:p>
          </p:txBody>
        </p:sp>
        <p:pic>
          <p:nvPicPr>
            <p:cNvPr id="14" name="图片 47">
              <a:extLst>
                <a:ext uri="{FF2B5EF4-FFF2-40B4-BE49-F238E27FC236}">
                  <a16:creationId xmlns:a16="http://schemas.microsoft.com/office/drawing/2014/main" id="{79C02FD8-0BBF-694B-8C53-370E3588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3550">
              <a:off x="6760981" y="1971895"/>
              <a:ext cx="296044" cy="321420"/>
            </a:xfrm>
            <a:prstGeom prst="rect">
              <a:avLst/>
            </a:prstGeom>
          </p:spPr>
        </p:pic>
        <p:pic>
          <p:nvPicPr>
            <p:cNvPr id="15" name="图片 3">
              <a:extLst>
                <a:ext uri="{FF2B5EF4-FFF2-40B4-BE49-F238E27FC236}">
                  <a16:creationId xmlns:a16="http://schemas.microsoft.com/office/drawing/2014/main" id="{9730003D-D214-B843-B41A-9A7037C95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01984">
              <a:off x="6936589" y="3038308"/>
              <a:ext cx="390493" cy="194275"/>
            </a:xfrm>
            <a:prstGeom prst="rect">
              <a:avLst/>
            </a:prstGeom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2C751CF1-431F-DB47-B65A-16B6B9711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683" y="2808406"/>
              <a:ext cx="634707" cy="642666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C0645FC-4F82-72FB-7018-DA5D49AE4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987" y="2484790"/>
            <a:ext cx="6049663" cy="3245086"/>
          </a:xfrm>
          <a:prstGeom prst="rect">
            <a:avLst/>
          </a:prstGeom>
        </p:spPr>
      </p:pic>
      <p:cxnSp>
        <p:nvCxnSpPr>
          <p:cNvPr id="19" name="直接连接符 8">
            <a:extLst>
              <a:ext uri="{FF2B5EF4-FFF2-40B4-BE49-F238E27FC236}">
                <a16:creationId xmlns:a16="http://schemas.microsoft.com/office/drawing/2014/main" id="{5A7C1BD0-B0D3-4814-E8D2-6B0FC9C8530C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1B4CCE5-17CD-9556-C2EA-DCEC78D06C55}"/>
              </a:ext>
            </a:extLst>
          </p:cNvPr>
          <p:cNvSpPr txBox="1"/>
          <p:nvPr/>
        </p:nvSpPr>
        <p:spPr>
          <a:xfrm>
            <a:off x="1232786" y="5739129"/>
            <a:ext cx="6741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Azimi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Mosadegh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Nasiri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M. J.,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Sabour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en" altLang="zh-CN" sz="11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Karimaei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S., &amp; Nasser, A. (2019). Phage therapy as a renewed therapeutic approach to mycobacterial infections: a comprehensive review.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Infection and drug resistance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1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" altLang="zh-CN" sz="11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2943.</a:t>
            </a:r>
            <a:endParaRPr kumimoji="1"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8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03B375-6204-0791-4BE5-B504F604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222" y="575436"/>
            <a:ext cx="2027128" cy="1467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9115E3-D3AE-8703-4A18-6E0BF87901D1}"/>
              </a:ext>
            </a:extLst>
          </p:cNvPr>
          <p:cNvSpPr txBox="1"/>
          <p:nvPr/>
        </p:nvSpPr>
        <p:spPr>
          <a:xfrm>
            <a:off x="741238" y="1497364"/>
            <a:ext cx="471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Lack known virus-host interactions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685D05-BEC0-5312-887A-2D5FDB04C72A}"/>
              </a:ext>
            </a:extLst>
          </p:cNvPr>
          <p:cNvSpPr txBox="1"/>
          <p:nvPr/>
        </p:nvSpPr>
        <p:spPr>
          <a:xfrm>
            <a:off x="741238" y="4222058"/>
            <a:ext cx="777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sz="2400" dirty="0"/>
              <a:t> Not all phages share common regions with their host genomes  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06E2C-6E45-A4B6-45A8-7DF5BD0023C1}"/>
              </a:ext>
            </a:extLst>
          </p:cNvPr>
          <p:cNvSpPr txBox="1"/>
          <p:nvPr/>
        </p:nvSpPr>
        <p:spPr>
          <a:xfrm>
            <a:off x="818553" y="2255837"/>
            <a:ext cx="7321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The number of known interactions dated up to 2020 only accounted for ~40% (1,940) of the phages at the NCBI </a:t>
            </a:r>
            <a:r>
              <a:rPr kumimoji="1" lang="en" altLang="zh-CN" dirty="0" err="1">
                <a:solidFill>
                  <a:schemeClr val="bg1">
                    <a:lumMod val="50000"/>
                  </a:schemeClr>
                </a:solidFill>
              </a:rPr>
              <a:t>RefSeq</a:t>
            </a:r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Among the 60,105 prokaryotic genomes at the NCBI RefSeq, only 223 kinds of species have annotated interactions 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EEB201-B029-D3E4-B752-403289DBF227}"/>
              </a:ext>
            </a:extLst>
          </p:cNvPr>
          <p:cNvSpPr txBox="1"/>
          <p:nvPr/>
        </p:nvSpPr>
        <p:spPr>
          <a:xfrm>
            <a:off x="1025398" y="5173788"/>
            <a:ext cx="7937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~24% phages do not have significant alignments (e-value &lt; 1e-5) with their hosts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50000"/>
                  </a:schemeClr>
                </a:solidFill>
              </a:rPr>
              <a:t>Thus, alignment-based methods have limited host prediction ability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0E06986-C9CC-9930-D5CD-2BBBBA67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26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534AAE-286F-265F-FD09-2A30EF139D34}"/>
              </a:ext>
            </a:extLst>
          </p:cNvPr>
          <p:cNvSpPr txBox="1"/>
          <p:nvPr/>
        </p:nvSpPr>
        <p:spPr>
          <a:xfrm>
            <a:off x="373989" y="394176"/>
            <a:ext cx="793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701944"/>
                </a:solidFill>
                <a:latin typeface="+mn-lt"/>
              </a:rPr>
              <a:t>Host prediction: challenges</a:t>
            </a:r>
          </a:p>
        </p:txBody>
      </p:sp>
      <p:cxnSp>
        <p:nvCxnSpPr>
          <p:cNvPr id="4" name="直接连接符 8">
            <a:extLst>
              <a:ext uri="{FF2B5EF4-FFF2-40B4-BE49-F238E27FC236}">
                <a16:creationId xmlns:a16="http://schemas.microsoft.com/office/drawing/2014/main" id="{82487321-B6C9-093B-706B-D567BBB81609}"/>
              </a:ext>
            </a:extLst>
          </p:cNvPr>
          <p:cNvCxnSpPr>
            <a:cxnSpLocks/>
          </p:cNvCxnSpPr>
          <p:nvPr/>
        </p:nvCxnSpPr>
        <p:spPr>
          <a:xfrm>
            <a:off x="451064" y="900416"/>
            <a:ext cx="5158626" cy="16980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2178" y="461624"/>
            <a:ext cx="44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Semi-supervised learning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44277" y="1830154"/>
            <a:ext cx="6616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Training on both labeled (known phages) and unlabeled (test) sequences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30967" y="1349756"/>
            <a:ext cx="8047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Limited known phages and large sequencing data </a:t>
            </a:r>
            <a:r>
              <a:rPr lang="en-US" altLang="zh-CN" dirty="0">
                <a:sym typeface="Wingdings" pitchFamily="2" charset="2"/>
              </a:rPr>
              <a:t> semi-supervised learning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30967" y="27784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Graph convolutional network (</a:t>
            </a:r>
            <a:r>
              <a:rPr lang="en-US" altLang="zh-CN" b="1" dirty="0"/>
              <a:t>GCN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44277" y="3241472"/>
            <a:ext cx="6324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Modeling the topological relationship between samples</a:t>
            </a:r>
            <a:endParaRPr lang="zh-CN" altLang="en-US" sz="1600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46315" y="9517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2"/>
          <p:cNvSpPr txBox="1">
            <a:spLocks/>
          </p:cNvSpPr>
          <p:nvPr/>
        </p:nvSpPr>
        <p:spPr>
          <a:xfrm>
            <a:off x="7988755" y="564318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066958" y="86942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66958" y="91152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71439" y="6098743"/>
            <a:ext cx="1138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Knowledge graph</a:t>
            </a:r>
          </a:p>
        </p:txBody>
      </p:sp>
      <p:sp>
        <p:nvSpPr>
          <p:cNvPr id="21" name="五边形 20"/>
          <p:cNvSpPr/>
          <p:nvPr/>
        </p:nvSpPr>
        <p:spPr>
          <a:xfrm>
            <a:off x="727275" y="2870920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燕尾形 21"/>
          <p:cNvSpPr/>
          <p:nvPr/>
        </p:nvSpPr>
        <p:spPr>
          <a:xfrm>
            <a:off x="1068288" y="2870919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五边形 22"/>
          <p:cNvSpPr/>
          <p:nvPr/>
        </p:nvSpPr>
        <p:spPr>
          <a:xfrm>
            <a:off x="727275" y="144684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1068288" y="144684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AE82A-0E5E-3847-BC1E-CC3E7BD7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69A452-5C8F-8F07-4F2B-3060DE3E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02" y="3601716"/>
            <a:ext cx="3101146" cy="2497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228600-7DA6-0CFC-C7B3-8E4CF19F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92" y="3590871"/>
            <a:ext cx="1985832" cy="25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>
            <a:stCxn id="34" idx="0"/>
            <a:endCxn id="31" idx="2"/>
          </p:cNvCxnSpPr>
          <p:nvPr/>
        </p:nvCxnSpPr>
        <p:spPr>
          <a:xfrm flipH="1" flipV="1">
            <a:off x="5744030" y="2380106"/>
            <a:ext cx="22758" cy="312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35" idx="0"/>
            <a:endCxn id="30" idx="2"/>
          </p:cNvCxnSpPr>
          <p:nvPr/>
        </p:nvCxnSpPr>
        <p:spPr>
          <a:xfrm flipV="1">
            <a:off x="5186390" y="2502433"/>
            <a:ext cx="270000" cy="191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74425" y="430504"/>
            <a:ext cx="635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Edge construction I: virus-vs-virus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1042" y="2395138"/>
            <a:ext cx="930802" cy="45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38337" y="2502433"/>
            <a:ext cx="930802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817" y="2609728"/>
            <a:ext cx="930802" cy="45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9020" y="2723201"/>
            <a:ext cx="930802" cy="45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73478" y="2597065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2970445" y="2344627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785714" y="2609728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171280" y="2465823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449904" y="2344628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248426" y="2579370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158426" y="2813161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593156" y="2701855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901280" y="2703107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729975" y="2476553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747489" y="2813161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059136" y="2589136"/>
            <a:ext cx="505764" cy="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032599" y="2335518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847868" y="2600619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233434" y="2456714"/>
            <a:ext cx="445912" cy="457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32552" y="233438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220580" y="2804052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5655310" y="2692746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963434" y="2693998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792129" y="2467444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809643" y="2804052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390489" y="2437891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8169700" y="263762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944914" y="2924642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930702" y="282996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145033" y="2343558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77816" y="2435275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8013537" y="2724714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7145370" y="3043992"/>
            <a:ext cx="445912" cy="45719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7187925" y="2524097"/>
            <a:ext cx="334434" cy="4571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245117" y="2829967"/>
            <a:ext cx="222956" cy="45719"/>
          </a:xfrm>
          <a:prstGeom prst="roundRect">
            <a:avLst/>
          </a:prstGeom>
          <a:noFill/>
          <a:ln>
            <a:solidFill>
              <a:srgbClr val="55A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864976" y="2270450"/>
            <a:ext cx="967706" cy="3793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833019" y="2586868"/>
            <a:ext cx="783186" cy="3793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850638" y="2813161"/>
            <a:ext cx="834249" cy="403796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115472" y="2593866"/>
            <a:ext cx="505764" cy="6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262518" y="2327322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</a:rPr>
              <a:t>PC2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55847" y="2091013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</a:rPr>
              <a:t>PC1</a:t>
            </a:r>
            <a:endParaRPr lang="zh-CN" altLang="en-US" sz="1200" dirty="0">
              <a:solidFill>
                <a:srgbClr val="7030A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17026" y="3010711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4">
                    <a:lumMod val="75000"/>
                  </a:schemeClr>
                </a:solidFill>
              </a:rPr>
              <a:t>PC3</a:t>
            </a:r>
            <a:endParaRPr lang="zh-CN" alt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04488" y="2336717"/>
            <a:ext cx="4619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MCL</a:t>
            </a:r>
            <a:endParaRPr lang="zh-CN" altLang="en-US" sz="1200" dirty="0"/>
          </a:p>
        </p:txBody>
      </p:sp>
      <p:sp>
        <p:nvSpPr>
          <p:cNvPr id="56" name="矩形 55"/>
          <p:cNvSpPr/>
          <p:nvPr/>
        </p:nvSpPr>
        <p:spPr>
          <a:xfrm>
            <a:off x="3893206" y="2305260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DIAMOND</a:t>
            </a:r>
            <a:endParaRPr lang="zh-CN" altLang="en-US" sz="1200" dirty="0"/>
          </a:p>
        </p:txBody>
      </p:sp>
      <p:sp>
        <p:nvSpPr>
          <p:cNvPr id="57" name="矩形 56"/>
          <p:cNvSpPr/>
          <p:nvPr/>
        </p:nvSpPr>
        <p:spPr>
          <a:xfrm>
            <a:off x="3970315" y="2622964"/>
            <a:ext cx="646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BLASTP</a:t>
            </a:r>
            <a:endParaRPr lang="zh-CN" altLang="en-US" sz="1200" dirty="0"/>
          </a:p>
        </p:txBody>
      </p:sp>
      <p:cxnSp>
        <p:nvCxnSpPr>
          <p:cNvPr id="59" name="直接连接符 58"/>
          <p:cNvCxnSpPr>
            <a:stCxn id="28" idx="2"/>
            <a:endCxn id="36" idx="0"/>
          </p:cNvCxnSpPr>
          <p:nvPr/>
        </p:nvCxnSpPr>
        <p:spPr>
          <a:xfrm flipH="1">
            <a:off x="4959346" y="2381237"/>
            <a:ext cx="240470" cy="86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32" idx="0"/>
            <a:endCxn id="36" idx="2"/>
          </p:cNvCxnSpPr>
          <p:nvPr/>
        </p:nvCxnSpPr>
        <p:spPr>
          <a:xfrm flipH="1" flipV="1">
            <a:off x="4959346" y="2513163"/>
            <a:ext cx="518451" cy="57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4" idx="2"/>
            <a:endCxn id="33" idx="0"/>
          </p:cNvCxnSpPr>
          <p:nvPr/>
        </p:nvCxnSpPr>
        <p:spPr>
          <a:xfrm flipH="1">
            <a:off x="5387797" y="2738465"/>
            <a:ext cx="378991" cy="6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2" idx="2"/>
            <a:endCxn id="34" idx="0"/>
          </p:cNvCxnSpPr>
          <p:nvPr/>
        </p:nvCxnSpPr>
        <p:spPr>
          <a:xfrm>
            <a:off x="5477797" y="2615980"/>
            <a:ext cx="288991" cy="76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33" idx="0"/>
            <a:endCxn id="32" idx="2"/>
          </p:cNvCxnSpPr>
          <p:nvPr/>
        </p:nvCxnSpPr>
        <p:spPr>
          <a:xfrm flipV="1">
            <a:off x="5387797" y="2615980"/>
            <a:ext cx="90000" cy="1880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5310580" y="2570261"/>
            <a:ext cx="334434" cy="45719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>
            <a:stCxn id="35" idx="0"/>
            <a:endCxn id="29" idx="2"/>
          </p:cNvCxnSpPr>
          <p:nvPr/>
        </p:nvCxnSpPr>
        <p:spPr>
          <a:xfrm flipH="1" flipV="1">
            <a:off x="4959346" y="2646338"/>
            <a:ext cx="227044" cy="47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29" idx="2"/>
            <a:endCxn id="37" idx="0"/>
          </p:cNvCxnSpPr>
          <p:nvPr/>
        </p:nvCxnSpPr>
        <p:spPr>
          <a:xfrm flipH="1">
            <a:off x="4921121" y="2646338"/>
            <a:ext cx="38225" cy="157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1909956" y="2299964"/>
            <a:ext cx="618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Extract</a:t>
            </a:r>
            <a:endParaRPr lang="zh-CN" altLang="en-US" sz="1200" dirty="0"/>
          </a:p>
        </p:txBody>
      </p:sp>
      <p:sp>
        <p:nvSpPr>
          <p:cNvPr id="91" name="矩形 90"/>
          <p:cNvSpPr/>
          <p:nvPr/>
        </p:nvSpPr>
        <p:spPr>
          <a:xfrm>
            <a:off x="670221" y="2899963"/>
            <a:ext cx="1101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DNA sequence</a:t>
            </a:r>
            <a:endParaRPr lang="zh-CN" altLang="en-US" sz="1200" dirty="0"/>
          </a:p>
        </p:txBody>
      </p:sp>
      <p:sp>
        <p:nvSpPr>
          <p:cNvPr id="92" name="矩形 91"/>
          <p:cNvSpPr/>
          <p:nvPr/>
        </p:nvSpPr>
        <p:spPr>
          <a:xfrm>
            <a:off x="2890718" y="2899963"/>
            <a:ext cx="699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proteins</a:t>
            </a:r>
            <a:endParaRPr lang="zh-CN" altLang="en-US" sz="1200" dirty="0"/>
          </a:p>
        </p:txBody>
      </p:sp>
      <p:sp>
        <p:nvSpPr>
          <p:cNvPr id="100" name="任意多边形 99"/>
          <p:cNvSpPr/>
          <p:nvPr/>
        </p:nvSpPr>
        <p:spPr>
          <a:xfrm>
            <a:off x="4909399" y="2733104"/>
            <a:ext cx="861094" cy="245565"/>
          </a:xfrm>
          <a:custGeom>
            <a:avLst/>
            <a:gdLst>
              <a:gd name="connsiteX0" fmla="*/ 0 w 861094"/>
              <a:gd name="connsiteY0" fmla="*/ 123013 h 245565"/>
              <a:gd name="connsiteX1" fmla="*/ 504355 w 861094"/>
              <a:gd name="connsiteY1" fmla="*/ 241926 h 245565"/>
              <a:gd name="connsiteX2" fmla="*/ 861094 w 861094"/>
              <a:gd name="connsiteY2" fmla="*/ 0 h 245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94" h="245565">
                <a:moveTo>
                  <a:pt x="0" y="123013"/>
                </a:moveTo>
                <a:cubicBezTo>
                  <a:pt x="180419" y="192720"/>
                  <a:pt x="360839" y="262428"/>
                  <a:pt x="504355" y="241926"/>
                </a:cubicBezTo>
                <a:cubicBezTo>
                  <a:pt x="647871" y="221424"/>
                  <a:pt x="754482" y="110712"/>
                  <a:pt x="861094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27233" y="3923203"/>
            <a:ext cx="4161667" cy="1847385"/>
          </a:xfrm>
          <a:prstGeom prst="rect">
            <a:avLst/>
          </a:prstGeom>
          <a:solidFill>
            <a:srgbClr val="EFF6FB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02" name="矩形 101"/>
          <p:cNvSpPr/>
          <p:nvPr/>
        </p:nvSpPr>
        <p:spPr>
          <a:xfrm>
            <a:off x="2398943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2677774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2956605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3235436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3514267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398943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677774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2956605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3235436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514267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2398943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2677774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2956605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3235436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3514267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398943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677774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2956605" y="5168853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3235436" y="5168853"/>
            <a:ext cx="278831" cy="278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3514267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3793098" y="4332360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4071929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4350760" y="4332360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3793098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4071929" y="4611191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350760" y="4611191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3793098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4071929" y="4890022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4350760" y="4890022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3793098" y="5168853"/>
            <a:ext cx="278831" cy="278831"/>
          </a:xfrm>
          <a:prstGeom prst="rect">
            <a:avLst/>
          </a:prstGeom>
          <a:solidFill>
            <a:srgbClr val="CCE3C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4071929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4350760" y="5168853"/>
            <a:ext cx="278831" cy="278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1019164" y="4426127"/>
            <a:ext cx="697077" cy="45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1019164" y="4703521"/>
            <a:ext cx="697077" cy="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1019164" y="5013417"/>
            <a:ext cx="697077" cy="45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1019164" y="5292740"/>
            <a:ext cx="697077" cy="457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1730616" y="4311624"/>
            <a:ext cx="691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A</a:t>
            </a:r>
            <a:endParaRPr lang="zh-CN" altLang="en-US" sz="1200" dirty="0"/>
          </a:p>
        </p:txBody>
      </p:sp>
      <p:sp>
        <p:nvSpPr>
          <p:cNvPr id="139" name="矩形 138"/>
          <p:cNvSpPr/>
          <p:nvPr/>
        </p:nvSpPr>
        <p:spPr>
          <a:xfrm>
            <a:off x="1730616" y="4599537"/>
            <a:ext cx="685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B</a:t>
            </a:r>
            <a:endParaRPr lang="zh-CN" altLang="en-US" sz="1200" dirty="0"/>
          </a:p>
        </p:txBody>
      </p:sp>
      <p:sp>
        <p:nvSpPr>
          <p:cNvPr id="140" name="矩形 139"/>
          <p:cNvSpPr/>
          <p:nvPr/>
        </p:nvSpPr>
        <p:spPr>
          <a:xfrm>
            <a:off x="1730616" y="4899828"/>
            <a:ext cx="683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C</a:t>
            </a:r>
            <a:endParaRPr lang="zh-CN" altLang="en-US" sz="1200" dirty="0"/>
          </a:p>
        </p:txBody>
      </p:sp>
      <p:sp>
        <p:nvSpPr>
          <p:cNvPr id="141" name="矩形 140"/>
          <p:cNvSpPr/>
          <p:nvPr/>
        </p:nvSpPr>
        <p:spPr>
          <a:xfrm>
            <a:off x="1730616" y="5170248"/>
            <a:ext cx="6963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Phage D</a:t>
            </a:r>
            <a:endParaRPr lang="zh-CN" altLang="en-US" sz="1200" dirty="0"/>
          </a:p>
        </p:txBody>
      </p:sp>
      <p:sp>
        <p:nvSpPr>
          <p:cNvPr id="142" name="矩形 141"/>
          <p:cNvSpPr/>
          <p:nvPr/>
        </p:nvSpPr>
        <p:spPr>
          <a:xfrm>
            <a:off x="2309399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PC1</a:t>
            </a:r>
            <a:endParaRPr lang="zh-CN" altLang="en-US" sz="1100" dirty="0"/>
          </a:p>
        </p:txBody>
      </p:sp>
      <p:sp>
        <p:nvSpPr>
          <p:cNvPr id="143" name="矩形 142"/>
          <p:cNvSpPr/>
          <p:nvPr/>
        </p:nvSpPr>
        <p:spPr>
          <a:xfrm>
            <a:off x="2605183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PC2</a:t>
            </a:r>
            <a:endParaRPr lang="zh-CN" altLang="en-US" sz="1100" dirty="0"/>
          </a:p>
        </p:txBody>
      </p:sp>
      <p:sp>
        <p:nvSpPr>
          <p:cNvPr id="144" name="矩形 143"/>
          <p:cNvSpPr/>
          <p:nvPr/>
        </p:nvSpPr>
        <p:spPr>
          <a:xfrm>
            <a:off x="2876974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PC3</a:t>
            </a:r>
            <a:endParaRPr lang="zh-CN" altLang="en-US" sz="1100" dirty="0"/>
          </a:p>
        </p:txBody>
      </p:sp>
      <p:sp>
        <p:nvSpPr>
          <p:cNvPr id="145" name="矩形 144"/>
          <p:cNvSpPr/>
          <p:nvPr/>
        </p:nvSpPr>
        <p:spPr>
          <a:xfrm>
            <a:off x="3145891" y="409233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PC4</a:t>
            </a:r>
            <a:endParaRPr lang="zh-CN" altLang="en-US" sz="1100" dirty="0"/>
          </a:p>
        </p:txBody>
      </p:sp>
      <p:sp>
        <p:nvSpPr>
          <p:cNvPr id="146" name="矩形 145"/>
          <p:cNvSpPr/>
          <p:nvPr/>
        </p:nvSpPr>
        <p:spPr>
          <a:xfrm>
            <a:off x="3424722" y="4087544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PC5</a:t>
            </a:r>
            <a:endParaRPr lang="zh-CN" altLang="en-US" sz="1100" dirty="0"/>
          </a:p>
        </p:txBody>
      </p:sp>
      <p:sp>
        <p:nvSpPr>
          <p:cNvPr id="147" name="矩形 146"/>
          <p:cNvSpPr/>
          <p:nvPr/>
        </p:nvSpPr>
        <p:spPr>
          <a:xfrm>
            <a:off x="3703553" y="4090857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PC6</a:t>
            </a:r>
            <a:endParaRPr lang="zh-CN" altLang="en-US" sz="1100" dirty="0"/>
          </a:p>
        </p:txBody>
      </p:sp>
      <p:sp>
        <p:nvSpPr>
          <p:cNvPr id="148" name="矩形 147"/>
          <p:cNvSpPr/>
          <p:nvPr/>
        </p:nvSpPr>
        <p:spPr>
          <a:xfrm>
            <a:off x="3972470" y="409417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PC7</a:t>
            </a:r>
            <a:endParaRPr lang="zh-CN" altLang="en-US" sz="1100" dirty="0"/>
          </a:p>
        </p:txBody>
      </p:sp>
      <p:sp>
        <p:nvSpPr>
          <p:cNvPr id="149" name="矩形 148"/>
          <p:cNvSpPr/>
          <p:nvPr/>
        </p:nvSpPr>
        <p:spPr>
          <a:xfrm>
            <a:off x="4257834" y="4094170"/>
            <a:ext cx="404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PC8</a:t>
            </a:r>
            <a:endParaRPr lang="zh-CN" altLang="en-US" sz="1100" dirty="0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55" y="5070408"/>
            <a:ext cx="1884433" cy="702414"/>
          </a:xfrm>
          <a:prstGeom prst="rect">
            <a:avLst/>
          </a:prstGeom>
        </p:spPr>
      </p:pic>
      <p:sp>
        <p:nvSpPr>
          <p:cNvPr id="151" name="矩形 150"/>
          <p:cNvSpPr/>
          <p:nvPr/>
        </p:nvSpPr>
        <p:spPr>
          <a:xfrm>
            <a:off x="5832396" y="4841090"/>
            <a:ext cx="2129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Share at least </a:t>
            </a:r>
            <a:r>
              <a:rPr lang="en-US" altLang="zh-CN" sz="1200" i="1" dirty="0"/>
              <a:t>c </a:t>
            </a:r>
            <a:r>
              <a:rPr lang="en-US" altLang="zh-CN" sz="1200" dirty="0"/>
              <a:t>protein clusters</a:t>
            </a:r>
            <a:endParaRPr lang="zh-CN" altLang="en-US" sz="1200" dirty="0"/>
          </a:p>
        </p:txBody>
      </p:sp>
      <p:sp>
        <p:nvSpPr>
          <p:cNvPr id="152" name="矩形 151"/>
          <p:cNvSpPr/>
          <p:nvPr/>
        </p:nvSpPr>
        <p:spPr>
          <a:xfrm>
            <a:off x="5819100" y="4055361"/>
            <a:ext cx="13617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Example (A and B):</a:t>
            </a:r>
            <a:endParaRPr lang="zh-CN" altLang="en-US" sz="1200" dirty="0"/>
          </a:p>
        </p:txBody>
      </p:sp>
      <p:sp>
        <p:nvSpPr>
          <p:cNvPr id="153" name="矩形 152"/>
          <p:cNvSpPr/>
          <p:nvPr/>
        </p:nvSpPr>
        <p:spPr>
          <a:xfrm>
            <a:off x="6147537" y="4340276"/>
            <a:ext cx="1492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/>
              <a:t>c </a:t>
            </a:r>
            <a:r>
              <a:rPr lang="en-US" altLang="zh-CN" sz="1200" dirty="0"/>
              <a:t>= 3, </a:t>
            </a:r>
            <a:r>
              <a:rPr lang="en-US" altLang="zh-CN" sz="1200" i="1" dirty="0"/>
              <a:t>n</a:t>
            </a:r>
            <a:r>
              <a:rPr lang="en-US" altLang="zh-CN" sz="1200" dirty="0"/>
              <a:t> = 8, </a:t>
            </a:r>
            <a:r>
              <a:rPr lang="en-US" altLang="zh-CN" sz="1200" i="1" dirty="0"/>
              <a:t>a </a:t>
            </a:r>
            <a:r>
              <a:rPr lang="en-US" altLang="zh-CN" sz="1200" dirty="0"/>
              <a:t>=</a:t>
            </a:r>
            <a:r>
              <a:rPr lang="en-US" altLang="zh-CN" sz="1200" i="1" dirty="0"/>
              <a:t> b </a:t>
            </a:r>
            <a:r>
              <a:rPr lang="en-US" altLang="zh-CN" sz="1200" dirty="0"/>
              <a:t>= 4 </a:t>
            </a:r>
          </a:p>
        </p:txBody>
      </p:sp>
      <p:sp>
        <p:nvSpPr>
          <p:cNvPr id="2" name="矩形 1"/>
          <p:cNvSpPr/>
          <p:nvPr/>
        </p:nvSpPr>
        <p:spPr>
          <a:xfrm>
            <a:off x="994069" y="1161125"/>
            <a:ext cx="69318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Similar protein organizations </a:t>
            </a:r>
            <a:r>
              <a:rPr lang="en-US" altLang="zh-CN" sz="1400" dirty="0"/>
              <a:t>-&gt; might infect the same host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Protein cluster </a:t>
            </a:r>
            <a:r>
              <a:rPr lang="en-US" altLang="zh-CN" sz="1400" dirty="0"/>
              <a:t>construction using Markov Chain clustering (MCL)</a:t>
            </a:r>
            <a:endParaRPr lang="zh-CN" altLang="en-US" sz="1400" dirty="0"/>
          </a:p>
        </p:txBody>
      </p:sp>
      <p:cxnSp>
        <p:nvCxnSpPr>
          <p:cNvPr id="154" name="直接连接符 153"/>
          <p:cNvCxnSpPr/>
          <p:nvPr/>
        </p:nvCxnSpPr>
        <p:spPr>
          <a:xfrm>
            <a:off x="698817" y="92296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灯片编号占位符 2"/>
          <p:cNvSpPr txBox="1">
            <a:spLocks/>
          </p:cNvSpPr>
          <p:nvPr/>
        </p:nvSpPr>
        <p:spPr>
          <a:xfrm>
            <a:off x="8010497" y="541507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8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58" name="直接连接符 157"/>
          <p:cNvCxnSpPr/>
          <p:nvPr/>
        </p:nvCxnSpPr>
        <p:spPr>
          <a:xfrm>
            <a:off x="8088700" y="846612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8088700" y="888711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5733018" y="6292065"/>
            <a:ext cx="24895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[1] Bolduc, Benjamin, et al. "vConTACT: an iVirus tool to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90916" y="6403377"/>
            <a:ext cx="37155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classify double-stranded DNA viruses that infect Archaea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33067" y="6509450"/>
            <a:ext cx="13837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and Bacteria." 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PeerJ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 5 (2017)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3799A-D4FC-4C4B-856D-A1E50A3E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/>
      <p:bldP spid="32" grpId="0" animBg="1"/>
      <p:bldP spid="90" grpId="0"/>
      <p:bldP spid="91" grpId="0"/>
      <p:bldP spid="92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1" grpId="0"/>
      <p:bldP spid="152" grpId="0"/>
      <p:bldP spid="1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AA3AD-D4CB-974B-8142-C08459FB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E90CF7-E08B-589C-1DEA-01C7EF03AE0B}"/>
              </a:ext>
            </a:extLst>
          </p:cNvPr>
          <p:cNvSpPr txBox="1"/>
          <p:nvPr/>
        </p:nvSpPr>
        <p:spPr>
          <a:xfrm>
            <a:off x="373989" y="406208"/>
            <a:ext cx="793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Edge construction II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15" name="直接连接符 8">
            <a:extLst>
              <a:ext uri="{FF2B5EF4-FFF2-40B4-BE49-F238E27FC236}">
                <a16:creationId xmlns:a16="http://schemas.microsoft.com/office/drawing/2014/main" id="{35C5C1C2-A91D-A69C-ED15-15D6908C500F}"/>
              </a:ext>
            </a:extLst>
          </p:cNvPr>
          <p:cNvCxnSpPr/>
          <p:nvPr/>
        </p:nvCxnSpPr>
        <p:spPr>
          <a:xfrm flipV="1">
            <a:off x="451064" y="896918"/>
            <a:ext cx="7035586" cy="3498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24264F9E-EEBB-69A5-9F86-3741B54C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73" y="1701116"/>
            <a:ext cx="3224464" cy="104662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DFDBB38-6414-2A2A-6BA9-FCD59320F871}"/>
              </a:ext>
            </a:extLst>
          </p:cNvPr>
          <p:cNvSpPr txBox="1"/>
          <p:nvPr/>
        </p:nvSpPr>
        <p:spPr>
          <a:xfrm>
            <a:off x="1109342" y="1164082"/>
            <a:ext cx="172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Virus vs bacteria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BDA45F-B28A-FA39-0D50-05B75D41F404}"/>
              </a:ext>
            </a:extLst>
          </p:cNvPr>
          <p:cNvSpPr txBox="1"/>
          <p:nvPr/>
        </p:nvSpPr>
        <p:spPr>
          <a:xfrm>
            <a:off x="1109342" y="3059668"/>
            <a:ext cx="335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Overview of the knowledge graph</a:t>
            </a:r>
            <a:endParaRPr lang="zh-CN" altLang="en-US" dirty="0"/>
          </a:p>
        </p:txBody>
      </p:sp>
      <p:sp>
        <p:nvSpPr>
          <p:cNvPr id="3" name="五边形 2">
            <a:extLst>
              <a:ext uri="{FF2B5EF4-FFF2-40B4-BE49-F238E27FC236}">
                <a16:creationId xmlns:a16="http://schemas.microsoft.com/office/drawing/2014/main" id="{BBE9DB5D-F289-45F6-B644-C79CE6D44F5B}"/>
              </a:ext>
            </a:extLst>
          </p:cNvPr>
          <p:cNvSpPr/>
          <p:nvPr/>
        </p:nvSpPr>
        <p:spPr>
          <a:xfrm>
            <a:off x="593561" y="315675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1DE17D3B-013F-2881-780B-6CD3AFC4C827}"/>
              </a:ext>
            </a:extLst>
          </p:cNvPr>
          <p:cNvSpPr/>
          <p:nvPr/>
        </p:nvSpPr>
        <p:spPr>
          <a:xfrm>
            <a:off x="934574" y="315675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AC8E97-FAEA-5DFA-86A1-4A3420FC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47" y="3519434"/>
            <a:ext cx="4204528" cy="2262643"/>
          </a:xfrm>
          <a:prstGeom prst="rect">
            <a:avLst/>
          </a:prstGeom>
        </p:spPr>
      </p:pic>
      <p:sp>
        <p:nvSpPr>
          <p:cNvPr id="9" name="五边形 8">
            <a:extLst>
              <a:ext uri="{FF2B5EF4-FFF2-40B4-BE49-F238E27FC236}">
                <a16:creationId xmlns:a16="http://schemas.microsoft.com/office/drawing/2014/main" id="{DC0DB9D1-102D-526A-B2EB-7812AA11B988}"/>
              </a:ext>
            </a:extLst>
          </p:cNvPr>
          <p:cNvSpPr/>
          <p:nvPr/>
        </p:nvSpPr>
        <p:spPr>
          <a:xfrm>
            <a:off x="593561" y="122577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>
            <a:extLst>
              <a:ext uri="{FF2B5EF4-FFF2-40B4-BE49-F238E27FC236}">
                <a16:creationId xmlns:a16="http://schemas.microsoft.com/office/drawing/2014/main" id="{587E80AD-C930-9087-0E1A-6DE6D4281399}"/>
              </a:ext>
            </a:extLst>
          </p:cNvPr>
          <p:cNvSpPr/>
          <p:nvPr/>
        </p:nvSpPr>
        <p:spPr>
          <a:xfrm>
            <a:off x="934574" y="122577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59" y="188519"/>
            <a:ext cx="5911624" cy="85616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Genomic data: genomes</a:t>
            </a:r>
          </a:p>
        </p:txBody>
      </p:sp>
      <p:pic>
        <p:nvPicPr>
          <p:cNvPr id="5" name="preface.png" descr="pre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1" y="1582781"/>
            <a:ext cx="2792760" cy="3527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361" y="2586092"/>
            <a:ext cx="3997300" cy="2766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436" y="5676955"/>
            <a:ext cx="5525214" cy="654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en-US" sz="1688" dirty="0"/>
              <a:t>The genome is in every cell except red blood cell and sex cells.</a:t>
            </a:r>
            <a:r>
              <a:rPr lang="en-US" sz="949" dirty="0"/>
              <a:t> </a:t>
            </a:r>
          </a:p>
          <a:p>
            <a:pPr algn="ctr" defTabSz="308063" hangingPunct="0"/>
            <a:endParaRPr lang="en-US" sz="2215" dirty="0">
              <a:solidFill>
                <a:srgbClr val="000000"/>
              </a:solidFill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8E2E5-57AF-6A45-A242-E31787775D36}"/>
              </a:ext>
            </a:extLst>
          </p:cNvPr>
          <p:cNvSpPr txBox="1"/>
          <p:nvPr/>
        </p:nvSpPr>
        <p:spPr>
          <a:xfrm>
            <a:off x="5412347" y="1027477"/>
            <a:ext cx="3341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primary structure of DNA sequence: a string defined on four bases: A, C, G, and T: </a:t>
            </a:r>
          </a:p>
          <a:p>
            <a:endParaRPr lang="en-US" b="1" u="sng" dirty="0"/>
          </a:p>
          <a:p>
            <a:r>
              <a:rPr lang="en-US" b="1" u="sng" dirty="0"/>
              <a:t>Sequencing</a:t>
            </a:r>
            <a:r>
              <a:rPr lang="en-US" dirty="0"/>
              <a:t> : determine each base in a DNA molecule</a:t>
            </a:r>
          </a:p>
        </p:txBody>
      </p:sp>
      <p:cxnSp>
        <p:nvCxnSpPr>
          <p:cNvPr id="4" name="直接连接符 113">
            <a:extLst>
              <a:ext uri="{FF2B5EF4-FFF2-40B4-BE49-F238E27FC236}">
                <a16:creationId xmlns:a16="http://schemas.microsoft.com/office/drawing/2014/main" id="{905ACA1E-4EC5-8019-B5A4-5B20A4F9BE2C}"/>
              </a:ext>
            </a:extLst>
          </p:cNvPr>
          <p:cNvCxnSpPr/>
          <p:nvPr/>
        </p:nvCxnSpPr>
        <p:spPr>
          <a:xfrm>
            <a:off x="387604" y="840491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6B63FC5-437A-0811-F100-474BDAB568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53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3696" y="458732"/>
            <a:ext cx="443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Node feature encoding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3744" y="4795034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90962" y="4792373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E3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2E4176C-966C-49F1-8037-F037C846F1B2}"/>
              </a:ext>
            </a:extLst>
          </p:cNvPr>
          <p:cNvCxnSpPr/>
          <p:nvPr/>
        </p:nvCxnSpPr>
        <p:spPr>
          <a:xfrm>
            <a:off x="4359410" y="3779396"/>
            <a:ext cx="1409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2849771" y="2816743"/>
            <a:ext cx="3318371" cy="198033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9" name="文本框 58"/>
          <p:cNvSpPr txBox="1"/>
          <p:nvPr/>
        </p:nvSpPr>
        <p:spPr>
          <a:xfrm>
            <a:off x="3702729" y="2900755"/>
            <a:ext cx="13291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Multiple filter sizes</a:t>
            </a:r>
          </a:p>
          <a:p>
            <a:pPr algn="ctr"/>
            <a:r>
              <a:rPr lang="en-US" altLang="zh-CN" sz="1000" dirty="0"/>
              <a:t>Convolutional layer</a:t>
            </a:r>
          </a:p>
        </p:txBody>
      </p:sp>
      <p:sp>
        <p:nvSpPr>
          <p:cNvPr id="60" name="圆角矩形 59"/>
          <p:cNvSpPr/>
          <p:nvPr/>
        </p:nvSpPr>
        <p:spPr>
          <a:xfrm rot="16200000">
            <a:off x="609378" y="3541200"/>
            <a:ext cx="1472118" cy="58322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1" name="圆角矩形 60"/>
          <p:cNvSpPr/>
          <p:nvPr/>
        </p:nvSpPr>
        <p:spPr>
          <a:xfrm rot="16200000">
            <a:off x="1182838" y="3218432"/>
            <a:ext cx="832388" cy="57245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2782771" y="3753250"/>
            <a:ext cx="21560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 flipV="1">
            <a:off x="1770770" y="3758857"/>
            <a:ext cx="132825" cy="6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2932082" y="4358597"/>
            <a:ext cx="1210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Pre-trained</a:t>
            </a:r>
          </a:p>
          <a:p>
            <a:pPr algn="ctr"/>
            <a:r>
              <a:rPr lang="en-US" altLang="zh-CN" sz="1100" dirty="0"/>
              <a:t>CNN model</a:t>
            </a:r>
            <a:endParaRPr lang="zh-CN" altLang="en-US" sz="1100" dirty="0"/>
          </a:p>
        </p:txBody>
      </p:sp>
      <p:sp>
        <p:nvSpPr>
          <p:cNvPr id="65" name="文本框 64"/>
          <p:cNvSpPr txBox="1"/>
          <p:nvPr/>
        </p:nvSpPr>
        <p:spPr>
          <a:xfrm>
            <a:off x="1783396" y="4708500"/>
            <a:ext cx="1046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Cut into </a:t>
            </a:r>
          </a:p>
          <a:p>
            <a:pPr algn="ctr"/>
            <a:r>
              <a:rPr lang="en-US" altLang="zh-CN" sz="1000" i="1" dirty="0"/>
              <a:t>length</a:t>
            </a:r>
            <a:r>
              <a:rPr lang="en-US" altLang="zh-CN" sz="1000" dirty="0"/>
              <a:t> = 2kbp</a:t>
            </a: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4418823" y="3625413"/>
            <a:ext cx="5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/>
              <a:t>Max pooling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52E4176C-966C-49F1-8037-F037C846F1B2}"/>
              </a:ext>
            </a:extLst>
          </p:cNvPr>
          <p:cNvCxnSpPr/>
          <p:nvPr/>
        </p:nvCxnSpPr>
        <p:spPr>
          <a:xfrm>
            <a:off x="4863877" y="3782928"/>
            <a:ext cx="1409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747539" y="3541118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747539" y="3650257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747539" y="3757142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4523138" y="3664428"/>
            <a:ext cx="299762" cy="24166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2" name="文本框 71"/>
          <p:cNvSpPr txBox="1"/>
          <p:nvPr/>
        </p:nvSpPr>
        <p:spPr>
          <a:xfrm>
            <a:off x="5453293" y="4362351"/>
            <a:ext cx="6962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Encoded features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585981" y="4459709"/>
            <a:ext cx="1032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Concatenation</a:t>
            </a:r>
          </a:p>
        </p:txBody>
      </p:sp>
      <p:sp>
        <p:nvSpPr>
          <p:cNvPr id="74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2074290" y="2999581"/>
            <a:ext cx="501554" cy="15255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75" name="圆角矩形 74"/>
          <p:cNvSpPr/>
          <p:nvPr/>
        </p:nvSpPr>
        <p:spPr>
          <a:xfrm rot="5400000">
            <a:off x="2058143" y="3210017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6" name="圆角矩形 75"/>
          <p:cNvSpPr/>
          <p:nvPr/>
        </p:nvSpPr>
        <p:spPr>
          <a:xfrm rot="5400000">
            <a:off x="2307209" y="3212750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 rot="5400000">
            <a:off x="2060831" y="3532739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8" name="圆角矩形 77"/>
          <p:cNvSpPr/>
          <p:nvPr/>
        </p:nvSpPr>
        <p:spPr>
          <a:xfrm rot="5400000">
            <a:off x="2309897" y="3535472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 rot="5400000">
            <a:off x="2063223" y="3871101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0" name="圆角矩形 79"/>
          <p:cNvSpPr/>
          <p:nvPr/>
        </p:nvSpPr>
        <p:spPr>
          <a:xfrm rot="16200000">
            <a:off x="2190067" y="3877122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1" name="圆角矩形 80"/>
          <p:cNvSpPr/>
          <p:nvPr/>
        </p:nvSpPr>
        <p:spPr>
          <a:xfrm rot="16200000">
            <a:off x="2188030" y="4207101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058892" y="3372058"/>
            <a:ext cx="108012" cy="108012"/>
          </a:xfrm>
          <a:prstGeom prst="rect">
            <a:avLst/>
          </a:prstGeom>
          <a:solidFill>
            <a:srgbClr val="E6DAF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058892" y="3481196"/>
            <a:ext cx="108012" cy="108012"/>
          </a:xfrm>
          <a:prstGeom prst="rect">
            <a:avLst/>
          </a:prstGeom>
          <a:solidFill>
            <a:srgbClr val="CEB7E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058892" y="3588082"/>
            <a:ext cx="108012" cy="108012"/>
          </a:xfrm>
          <a:prstGeom prst="rect">
            <a:avLst/>
          </a:prstGeom>
          <a:solidFill>
            <a:srgbClr val="C6A9E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85FAF3BE-52F9-44AE-A173-E44797E66C74}"/>
              </a:ext>
            </a:extLst>
          </p:cNvPr>
          <p:cNvSpPr/>
          <p:nvPr/>
        </p:nvSpPr>
        <p:spPr>
          <a:xfrm>
            <a:off x="5058892" y="3692984"/>
            <a:ext cx="108012" cy="108012"/>
          </a:xfrm>
          <a:prstGeom prst="rect">
            <a:avLst/>
          </a:prstGeom>
          <a:solidFill>
            <a:srgbClr val="E1F5E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025F104-447F-4B3A-8856-EF025C338846}"/>
              </a:ext>
            </a:extLst>
          </p:cNvPr>
          <p:cNvSpPr/>
          <p:nvPr/>
        </p:nvSpPr>
        <p:spPr>
          <a:xfrm>
            <a:off x="5058892" y="3800996"/>
            <a:ext cx="108012" cy="108012"/>
          </a:xfrm>
          <a:prstGeom prst="rect">
            <a:avLst/>
          </a:prstGeom>
          <a:solidFill>
            <a:srgbClr val="CFEFD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D4F8800-E7B5-403E-B91A-DD2AB9A57206}"/>
              </a:ext>
            </a:extLst>
          </p:cNvPr>
          <p:cNvSpPr/>
          <p:nvPr/>
        </p:nvSpPr>
        <p:spPr>
          <a:xfrm>
            <a:off x="5058893" y="3905198"/>
            <a:ext cx="108012" cy="108012"/>
          </a:xfrm>
          <a:prstGeom prst="rect">
            <a:avLst/>
          </a:prstGeom>
          <a:solidFill>
            <a:srgbClr val="BAE8C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144010C-DD60-4BA7-BB0A-6F0023F02F0F}"/>
              </a:ext>
            </a:extLst>
          </p:cNvPr>
          <p:cNvSpPr/>
          <p:nvPr/>
        </p:nvSpPr>
        <p:spPr>
          <a:xfrm>
            <a:off x="5058893" y="4014336"/>
            <a:ext cx="108012" cy="108012"/>
          </a:xfrm>
          <a:prstGeom prst="rect">
            <a:avLst/>
          </a:prstGeom>
          <a:solidFill>
            <a:srgbClr val="FFE69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7B6A2F9-9675-4345-ADE3-24187AFA1DAB}"/>
              </a:ext>
            </a:extLst>
          </p:cNvPr>
          <p:cNvSpPr/>
          <p:nvPr/>
        </p:nvSpPr>
        <p:spPr>
          <a:xfrm>
            <a:off x="5058893" y="4121222"/>
            <a:ext cx="108012" cy="108012"/>
          </a:xfrm>
          <a:prstGeom prst="rect">
            <a:avLst/>
          </a:prstGeom>
          <a:solidFill>
            <a:srgbClr val="FFD75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5FAF3BE-52F9-44AE-A173-E44797E66C74}"/>
              </a:ext>
            </a:extLst>
          </p:cNvPr>
          <p:cNvSpPr/>
          <p:nvPr/>
        </p:nvSpPr>
        <p:spPr>
          <a:xfrm>
            <a:off x="5058893" y="4226123"/>
            <a:ext cx="108012" cy="108012"/>
          </a:xfrm>
          <a:prstGeom prst="rect">
            <a:avLst/>
          </a:prstGeom>
          <a:solidFill>
            <a:srgbClr val="FFC92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881999" y="2896577"/>
            <a:ext cx="783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Embedded</a:t>
            </a:r>
          </a:p>
          <a:p>
            <a:pPr algn="ctr"/>
            <a:r>
              <a:rPr lang="en-US" altLang="zh-CN" sz="1000" dirty="0"/>
              <a:t>Feature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97" y="3340838"/>
            <a:ext cx="1328615" cy="1062680"/>
          </a:xfrm>
          <a:prstGeom prst="rect">
            <a:avLst/>
          </a:prstGeom>
        </p:spPr>
      </p:pic>
      <p:sp>
        <p:nvSpPr>
          <p:cNvPr id="93" name="圆角矩形 92"/>
          <p:cNvSpPr/>
          <p:nvPr/>
        </p:nvSpPr>
        <p:spPr>
          <a:xfrm rot="16200000">
            <a:off x="522701" y="3749120"/>
            <a:ext cx="1890000" cy="60365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4" name="圆角矩形 93"/>
          <p:cNvSpPr/>
          <p:nvPr/>
        </p:nvSpPr>
        <p:spPr>
          <a:xfrm rot="16200000">
            <a:off x="2186755" y="3211114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5" name="圆角矩形 94"/>
          <p:cNvSpPr/>
          <p:nvPr/>
        </p:nvSpPr>
        <p:spPr>
          <a:xfrm rot="16200000">
            <a:off x="2189138" y="3534233"/>
            <a:ext cx="270000" cy="40500"/>
          </a:xfrm>
          <a:prstGeom prst="roundRect">
            <a:avLst/>
          </a:prstGeom>
          <a:solidFill>
            <a:srgbClr val="DBCCB5"/>
          </a:solidFill>
          <a:ln>
            <a:solidFill>
              <a:srgbClr val="DBC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6053052" y="3806420"/>
            <a:ext cx="21560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: 圆角 414">
            <a:extLst>
              <a:ext uri="{FF2B5EF4-FFF2-40B4-BE49-F238E27FC236}">
                <a16:creationId xmlns:a16="http://schemas.microsoft.com/office/drawing/2014/main" id="{F09264F1-262C-4ED8-B0D7-765181FFA638}"/>
              </a:ext>
            </a:extLst>
          </p:cNvPr>
          <p:cNvSpPr/>
          <p:nvPr/>
        </p:nvSpPr>
        <p:spPr>
          <a:xfrm>
            <a:off x="6293800" y="3137920"/>
            <a:ext cx="1606727" cy="143987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98" name="圆角矩形 97"/>
          <p:cNvSpPr/>
          <p:nvPr/>
        </p:nvSpPr>
        <p:spPr>
          <a:xfrm rot="10800000">
            <a:off x="6467446" y="3634904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9" name="圆角矩形 98"/>
          <p:cNvSpPr/>
          <p:nvPr/>
        </p:nvSpPr>
        <p:spPr>
          <a:xfrm rot="10800000">
            <a:off x="6467446" y="3566105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0" name="圆角矩形 99"/>
          <p:cNvSpPr/>
          <p:nvPr/>
        </p:nvSpPr>
        <p:spPr>
          <a:xfrm rot="10800000">
            <a:off x="6467446" y="3499180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1" name="圆角矩形 100"/>
          <p:cNvSpPr/>
          <p:nvPr/>
        </p:nvSpPr>
        <p:spPr>
          <a:xfrm>
            <a:off x="6950465" y="3668055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2" name="圆角矩形 101"/>
          <p:cNvSpPr/>
          <p:nvPr/>
        </p:nvSpPr>
        <p:spPr>
          <a:xfrm>
            <a:off x="6950465" y="3601833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3" name="圆角矩形 102"/>
          <p:cNvSpPr/>
          <p:nvPr/>
        </p:nvSpPr>
        <p:spPr>
          <a:xfrm>
            <a:off x="6950465" y="3533671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4" name="圆角矩形 103"/>
          <p:cNvSpPr/>
          <p:nvPr/>
        </p:nvSpPr>
        <p:spPr>
          <a:xfrm>
            <a:off x="6950465" y="3466342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5" name="圆角矩形 104"/>
          <p:cNvSpPr/>
          <p:nvPr/>
        </p:nvSpPr>
        <p:spPr>
          <a:xfrm>
            <a:off x="7410110" y="3536444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7409137" y="3598970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373452" y="3301599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E1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869660" y="3247823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E2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7328331" y="3342648"/>
            <a:ext cx="409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E3</a:t>
            </a:r>
          </a:p>
        </p:txBody>
      </p:sp>
      <p:sp>
        <p:nvSpPr>
          <p:cNvPr id="110" name="圆角矩形 109"/>
          <p:cNvSpPr/>
          <p:nvPr/>
        </p:nvSpPr>
        <p:spPr>
          <a:xfrm>
            <a:off x="6467446" y="4160537"/>
            <a:ext cx="270000" cy="40500"/>
          </a:xfrm>
          <a:prstGeom prst="roundRect">
            <a:avLst/>
          </a:prstGeom>
          <a:solidFill>
            <a:srgbClr val="BFC5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1" name="圆角矩形 110"/>
          <p:cNvSpPr/>
          <p:nvPr/>
        </p:nvSpPr>
        <p:spPr>
          <a:xfrm>
            <a:off x="6948563" y="4162260"/>
            <a:ext cx="270000" cy="40500"/>
          </a:xfrm>
          <a:prstGeom prst="roundRect">
            <a:avLst/>
          </a:prstGeom>
          <a:solidFill>
            <a:srgbClr val="DBC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2" name="圆角矩形 111"/>
          <p:cNvSpPr/>
          <p:nvPr/>
        </p:nvSpPr>
        <p:spPr>
          <a:xfrm>
            <a:off x="7409136" y="4160537"/>
            <a:ext cx="270000" cy="40500"/>
          </a:xfrm>
          <a:prstGeom prst="roundRect">
            <a:avLst/>
          </a:prstGeom>
          <a:solidFill>
            <a:srgbClr val="AE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443E3D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246153" y="4298385"/>
            <a:ext cx="1654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Compressed node feature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1099617" y="4795034"/>
            <a:ext cx="4098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/>
              <a:t>E1</a:t>
            </a:r>
          </a:p>
        </p:txBody>
      </p:sp>
      <p:cxnSp>
        <p:nvCxnSpPr>
          <p:cNvPr id="134" name="直接连接符 133"/>
          <p:cNvCxnSpPr/>
          <p:nvPr/>
        </p:nvCxnSpPr>
        <p:spPr>
          <a:xfrm>
            <a:off x="5241915" y="3428656"/>
            <a:ext cx="461940" cy="27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5241915" y="3432140"/>
            <a:ext cx="459863" cy="586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V="1">
            <a:off x="5264363" y="3608486"/>
            <a:ext cx="430233" cy="559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5231610" y="3805076"/>
            <a:ext cx="470168" cy="13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5264363" y="3905198"/>
            <a:ext cx="430233" cy="37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D025F104-447F-4B3A-8856-EF025C338846}"/>
              </a:ext>
            </a:extLst>
          </p:cNvPr>
          <p:cNvSpPr/>
          <p:nvPr/>
        </p:nvSpPr>
        <p:spPr>
          <a:xfrm>
            <a:off x="5752488" y="4043842"/>
            <a:ext cx="108012" cy="108012"/>
          </a:xfrm>
          <a:prstGeom prst="rect">
            <a:avLst/>
          </a:prstGeom>
          <a:solidFill>
            <a:srgbClr val="BE581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645113" y="3868870"/>
            <a:ext cx="338554" cy="1804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000" i="1" dirty="0"/>
              <a:t>…</a:t>
            </a:r>
            <a:endParaRPr lang="zh-CN" altLang="en-US" sz="1000" i="1" dirty="0"/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6585483" y="3771484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7090365" y="3771484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421FA68-63C1-4A7F-9A75-0DB81A5ABBCF}"/>
              </a:ext>
            </a:extLst>
          </p:cNvPr>
          <p:cNvCxnSpPr/>
          <p:nvPr/>
        </p:nvCxnSpPr>
        <p:spPr>
          <a:xfrm>
            <a:off x="7562358" y="3774388"/>
            <a:ext cx="1121" cy="209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1630378" y="1489066"/>
            <a:ext cx="6931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Capture </a:t>
            </a:r>
            <a:r>
              <a:rPr lang="en-US" altLang="zh-CN" b="1" dirty="0"/>
              <a:t>motif-related</a:t>
            </a:r>
            <a:r>
              <a:rPr lang="en-US" altLang="zh-CN" dirty="0"/>
              <a:t> patterns from the DNA sequences</a:t>
            </a:r>
            <a:endParaRPr lang="zh-CN" altLang="en-US" dirty="0"/>
          </a:p>
        </p:txBody>
      </p:sp>
      <p:cxnSp>
        <p:nvCxnSpPr>
          <p:cNvPr id="114" name="直接连接符 113"/>
          <p:cNvCxnSpPr/>
          <p:nvPr/>
        </p:nvCxnSpPr>
        <p:spPr>
          <a:xfrm>
            <a:off x="676322" y="94620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灯片编号占位符 2"/>
          <p:cNvSpPr txBox="1">
            <a:spLocks/>
          </p:cNvSpPr>
          <p:nvPr/>
        </p:nvSpPr>
        <p:spPr>
          <a:xfrm>
            <a:off x="7900527" y="557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8043524" y="866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8043524" y="909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3448154" y="5079863"/>
            <a:ext cx="20313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Multiple filter sizes CNN structure</a:t>
            </a:r>
          </a:p>
        </p:txBody>
      </p:sp>
      <p:sp>
        <p:nvSpPr>
          <p:cNvPr id="16" name="矩形 15"/>
          <p:cNvSpPr/>
          <p:nvPr/>
        </p:nvSpPr>
        <p:spPr>
          <a:xfrm>
            <a:off x="1903595" y="2041471"/>
            <a:ext cx="4433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Different </a:t>
            </a:r>
            <a:r>
              <a:rPr lang="en-US" altLang="zh-CN" sz="1600" b="1" dirty="0"/>
              <a:t>filter sizes </a:t>
            </a:r>
            <a:r>
              <a:rPr lang="en-US" altLang="zh-CN" sz="1600" dirty="0"/>
              <a:t>-&gt; different </a:t>
            </a:r>
            <a:r>
              <a:rPr lang="en-US" altLang="zh-CN" sz="1600" b="1" dirty="0"/>
              <a:t>length </a:t>
            </a:r>
            <a:r>
              <a:rPr lang="en-US" altLang="zh-CN" sz="1600" dirty="0"/>
              <a:t>of motifs</a:t>
            </a:r>
            <a:endParaRPr lang="zh-CN" altLang="en-US" sz="1600" dirty="0"/>
          </a:p>
        </p:txBody>
      </p:sp>
      <p:sp>
        <p:nvSpPr>
          <p:cNvPr id="124" name="五边形 123"/>
          <p:cNvSpPr/>
          <p:nvPr/>
        </p:nvSpPr>
        <p:spPr>
          <a:xfrm>
            <a:off x="1105502" y="1573343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燕尾形 124"/>
          <p:cNvSpPr/>
          <p:nvPr/>
        </p:nvSpPr>
        <p:spPr>
          <a:xfrm>
            <a:off x="1446515" y="1573342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4B3E0-9DDD-894D-B371-FAE7BA9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177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B82C6A8-0F1E-A740-8741-5FC3DD594414}"/>
              </a:ext>
            </a:extLst>
          </p:cNvPr>
          <p:cNvSpPr/>
          <p:nvPr/>
        </p:nvSpPr>
        <p:spPr>
          <a:xfrm>
            <a:off x="602271" y="3574289"/>
            <a:ext cx="3960440" cy="212229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E8876-750A-BF42-9799-19A66AD8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25" y="267522"/>
            <a:ext cx="4656582" cy="1344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701944"/>
                </a:solidFill>
                <a:latin typeface="+mn-lt"/>
              </a:rPr>
              <a:t>Motifs and convolution filters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EDE1-FF58-374D-ABF4-FC0133228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25" y="1753514"/>
            <a:ext cx="4656582" cy="3967724"/>
          </a:xfrm>
        </p:spPr>
        <p:txBody>
          <a:bodyPr>
            <a:normAutofit/>
          </a:bodyPr>
          <a:lstStyle/>
          <a:p>
            <a:r>
              <a:rPr lang="en-US" sz="2100" dirty="0"/>
              <a:t>Conserved sequence patterns:</a:t>
            </a:r>
          </a:p>
          <a:p>
            <a:pPr lvl="1"/>
            <a:r>
              <a:rPr lang="en-US" sz="2100" dirty="0"/>
              <a:t>important features for genomic sequence classification</a:t>
            </a:r>
          </a:p>
          <a:p>
            <a:pPr lvl="1"/>
            <a:r>
              <a:rPr lang="en-US" sz="2100" dirty="0"/>
              <a:t>Can be represented by convolution 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C7ADA-F56E-9245-BCA0-DFC2B956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987" y="328065"/>
            <a:ext cx="3031236" cy="1144291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035FB89-5364-E242-9036-9F8273004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85" r="7280" b="3"/>
          <a:stretch/>
        </p:blipFill>
        <p:spPr>
          <a:xfrm>
            <a:off x="5714932" y="2271811"/>
            <a:ext cx="2571361" cy="33924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9CB9-31DD-3A42-B452-2F65F381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1836" y="6232227"/>
            <a:ext cx="91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1FC063-5EA9-49AF-AFAF-D68C9E82B23B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4B217-4E81-9044-AD8C-697941815A5D}"/>
              </a:ext>
            </a:extLst>
          </p:cNvPr>
          <p:cNvSpPr txBox="1"/>
          <p:nvPr/>
        </p:nvSpPr>
        <p:spPr>
          <a:xfrm>
            <a:off x="5783103" y="1559351"/>
            <a:ext cx="2423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200" dirty="0"/>
              <a:t>Edge detector kernel </a:t>
            </a:r>
            <a:r>
              <a:rPr kumimoji="1" lang="en-US" sz="1100" dirty="0"/>
              <a:t>(</a:t>
            </a:r>
            <a:r>
              <a:rPr lang="en-HK" sz="1100" dirty="0">
                <a:hlinkClick r:id="rId5"/>
              </a:rPr>
              <a:t>https://developer.nvidia.com/discover/convolution</a:t>
            </a:r>
            <a:r>
              <a:rPr lang="en-HK" sz="1100" dirty="0"/>
              <a:t>)</a:t>
            </a:r>
            <a:endParaRPr kumimoji="1"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1298C-743D-424A-9F59-DE319740691F}"/>
              </a:ext>
            </a:extLst>
          </p:cNvPr>
          <p:cNvSpPr txBox="1"/>
          <p:nvPr/>
        </p:nvSpPr>
        <p:spPr>
          <a:xfrm>
            <a:off x="778037" y="3645332"/>
            <a:ext cx="2880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One hot encoding:</a:t>
            </a:r>
          </a:p>
          <a:p>
            <a:endParaRPr kumimoji="1" lang="en-US" sz="2000" dirty="0"/>
          </a:p>
          <a:p>
            <a:r>
              <a:rPr kumimoji="1" lang="en-US" sz="2000" dirty="0"/>
              <a:t>AACG </a:t>
            </a:r>
            <a:r>
              <a:rPr kumimoji="1" lang="en-US" sz="2000" dirty="0">
                <a:sym typeface="Wingdings" pitchFamily="2" charset="2"/>
              </a:rPr>
              <a:t> </a:t>
            </a:r>
            <a:r>
              <a:rPr kumimoji="1" lang="en-US" sz="2000" dirty="0"/>
              <a:t>A</a:t>
            </a:r>
          </a:p>
          <a:p>
            <a:r>
              <a:rPr kumimoji="1" lang="en-US" sz="2000" dirty="0"/>
              <a:t>                 C</a:t>
            </a:r>
          </a:p>
          <a:p>
            <a:r>
              <a:rPr kumimoji="1" lang="en-US" sz="2000" dirty="0"/>
              <a:t>                 G</a:t>
            </a:r>
          </a:p>
          <a:p>
            <a:r>
              <a:rPr kumimoji="1" lang="en-US" sz="2000" dirty="0"/>
              <a:t>                 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5785B2-6ACB-784D-B4AF-82F4F26398AA}"/>
                  </a:ext>
                </a:extLst>
              </p14:cNvPr>
              <p14:cNvContentPartPr/>
              <p14:nvPr/>
            </p14:nvContentPartPr>
            <p14:xfrm>
              <a:off x="2427331" y="4357515"/>
              <a:ext cx="21240" cy="11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5785B2-6ACB-784D-B4AF-82F4F26398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3083" y="4353182"/>
                <a:ext cx="29736" cy="125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F8DE56-CD0B-6542-B1B6-BB609550D7B5}"/>
                  </a:ext>
                </a:extLst>
              </p14:cNvPr>
              <p14:cNvContentPartPr/>
              <p14:nvPr/>
            </p14:nvContentPartPr>
            <p14:xfrm>
              <a:off x="2398891" y="4660995"/>
              <a:ext cx="112680" cy="130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F8DE56-CD0B-6542-B1B6-BB609550D7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94585" y="4656687"/>
                <a:ext cx="121292" cy="139296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B02E3F-7A52-EB46-A457-4CA21F046020}"/>
              </a:ext>
            </a:extLst>
          </p:cNvPr>
          <p:cNvGrpSpPr/>
          <p:nvPr/>
        </p:nvGrpSpPr>
        <p:grpSpPr>
          <a:xfrm>
            <a:off x="2388841" y="4970825"/>
            <a:ext cx="148680" cy="378720"/>
            <a:chOff x="2661377" y="5667669"/>
            <a:chExt cx="148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959D9-5AB3-B54A-A373-6EE522C27ACD}"/>
                    </a:ext>
                  </a:extLst>
                </p14:cNvPr>
                <p14:cNvContentPartPr/>
                <p14:nvPr/>
              </p14:nvContentPartPr>
              <p14:xfrm>
                <a:off x="2661377" y="5667669"/>
                <a:ext cx="128520" cy="112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959D9-5AB3-B54A-A373-6EE522C27A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7057" y="5663349"/>
                  <a:ext cx="137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915BBF-ED77-AC45-B3BB-30DE223B1228}"/>
                    </a:ext>
                  </a:extLst>
                </p14:cNvPr>
                <p14:cNvContentPartPr/>
                <p14:nvPr/>
              </p14:nvContentPartPr>
              <p14:xfrm>
                <a:off x="2668217" y="5898069"/>
                <a:ext cx="141840" cy="14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915BBF-ED77-AC45-B3BB-30DE223B12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3897" y="5893749"/>
                  <a:ext cx="15048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AA8C6F-A9D4-454B-BB24-334ED9281420}"/>
                  </a:ext>
                </a:extLst>
              </p14:cNvPr>
              <p14:cNvContentPartPr/>
              <p14:nvPr/>
            </p14:nvContentPartPr>
            <p14:xfrm>
              <a:off x="2804971" y="4330155"/>
              <a:ext cx="18720" cy="146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AA8C6F-A9D4-454B-BB24-334ED92814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0566" y="4325835"/>
                <a:ext cx="27529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9F71EC93-36F4-9844-A931-97C91651803A}"/>
              </a:ext>
            </a:extLst>
          </p:cNvPr>
          <p:cNvGrpSpPr/>
          <p:nvPr/>
        </p:nvGrpSpPr>
        <p:grpSpPr>
          <a:xfrm>
            <a:off x="2728291" y="4676835"/>
            <a:ext cx="222840" cy="653400"/>
            <a:chOff x="2955857" y="5388669"/>
            <a:chExt cx="22284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867FA9-7B45-4A49-A737-3200F0C68DE0}"/>
                    </a:ext>
                  </a:extLst>
                </p14:cNvPr>
                <p14:cNvContentPartPr/>
                <p14:nvPr/>
              </p14:nvContentPartPr>
              <p14:xfrm>
                <a:off x="2955857" y="5388669"/>
                <a:ext cx="149400" cy="12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867FA9-7B45-4A49-A737-3200F0C68D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51537" y="5384349"/>
                  <a:ext cx="15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810E9F-0BF9-3F4B-87A0-A020B58B08CC}"/>
                    </a:ext>
                  </a:extLst>
                </p14:cNvPr>
                <p14:cNvContentPartPr/>
                <p14:nvPr/>
              </p14:nvContentPartPr>
              <p14:xfrm>
                <a:off x="2974937" y="5632749"/>
                <a:ext cx="125640" cy="137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810E9F-0BF9-3F4B-87A0-A020B58B08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0617" y="5628429"/>
                  <a:ext cx="134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F73A31-F1F3-5249-9A23-699263F69FB8}"/>
                    </a:ext>
                  </a:extLst>
                </p14:cNvPr>
                <p14:cNvContentPartPr/>
                <p14:nvPr/>
              </p14:nvContentPartPr>
              <p14:xfrm>
                <a:off x="3022097" y="5894109"/>
                <a:ext cx="156600" cy="14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F73A31-F1F3-5249-9A23-699263F69F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17777" y="5889789"/>
                  <a:ext cx="1652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4845D4-746B-A24A-8723-E8BCF268B6D9}"/>
                  </a:ext>
                </a:extLst>
              </p14:cNvPr>
              <p14:cNvContentPartPr/>
              <p14:nvPr/>
            </p14:nvContentPartPr>
            <p14:xfrm>
              <a:off x="3165691" y="4648395"/>
              <a:ext cx="24480" cy="153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4845D4-746B-A24A-8723-E8BCF268B6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61434" y="4644075"/>
                <a:ext cx="32995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E4628D3-3A30-0348-931E-BEAEC5C32242}"/>
                  </a:ext>
                </a:extLst>
              </p14:cNvPr>
              <p14:cNvContentPartPr/>
              <p14:nvPr/>
            </p14:nvContentPartPr>
            <p14:xfrm>
              <a:off x="3121771" y="4307115"/>
              <a:ext cx="135720" cy="153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E4628D3-3A30-0348-931E-BEAEC5C322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7451" y="4302795"/>
                <a:ext cx="1443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46C5EC-A763-8E4A-BBD7-F474261B89C9}"/>
                  </a:ext>
                </a:extLst>
              </p14:cNvPr>
              <p14:cNvContentPartPr/>
              <p14:nvPr/>
            </p14:nvContentPartPr>
            <p14:xfrm>
              <a:off x="3096211" y="4933155"/>
              <a:ext cx="150840" cy="15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46C5EC-A763-8E4A-BBD7-F474261B89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91891" y="4928835"/>
                <a:ext cx="1594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BFC0B21-15FD-9D4F-BC17-1A11A7FE7642}"/>
                  </a:ext>
                </a:extLst>
              </p14:cNvPr>
              <p14:cNvContentPartPr/>
              <p14:nvPr/>
            </p14:nvContentPartPr>
            <p14:xfrm>
              <a:off x="3120691" y="5206395"/>
              <a:ext cx="129960" cy="14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BFC0B21-15FD-9D4F-BC17-1A11A7FE76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16371" y="5202075"/>
                <a:ext cx="138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5489CE7-F7AB-A547-A898-C2B7F7407A43}"/>
                  </a:ext>
                </a:extLst>
              </p14:cNvPr>
              <p14:cNvContentPartPr/>
              <p14:nvPr/>
            </p14:nvContentPartPr>
            <p14:xfrm>
              <a:off x="3601291" y="4932435"/>
              <a:ext cx="11520" cy="140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5489CE7-F7AB-A547-A898-C2B7F7407A4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96971" y="4928115"/>
                <a:ext cx="20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7A6B87F-8CF7-1548-BDB6-99D30D66EC4C}"/>
                  </a:ext>
                </a:extLst>
              </p14:cNvPr>
              <p14:cNvContentPartPr/>
              <p14:nvPr/>
            </p14:nvContentPartPr>
            <p14:xfrm>
              <a:off x="3561331" y="4307475"/>
              <a:ext cx="136440" cy="171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7A6B87F-8CF7-1548-BDB6-99D30D66EC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57011" y="4303155"/>
                <a:ext cx="1450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316482D-9F90-2848-8EE4-ADDB5DAC50B2}"/>
                  </a:ext>
                </a:extLst>
              </p14:cNvPr>
              <p14:cNvContentPartPr/>
              <p14:nvPr/>
            </p14:nvContentPartPr>
            <p14:xfrm>
              <a:off x="3531091" y="4635435"/>
              <a:ext cx="144360" cy="184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316482D-9F90-2848-8EE4-ADDB5DAC50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26771" y="4631115"/>
                <a:ext cx="153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E33067A-A913-8A4B-AB99-4E587B9E7CE3}"/>
                  </a:ext>
                </a:extLst>
              </p14:cNvPr>
              <p14:cNvContentPartPr/>
              <p14:nvPr/>
            </p14:nvContentPartPr>
            <p14:xfrm>
              <a:off x="3549811" y="5165355"/>
              <a:ext cx="147960" cy="167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E33067A-A913-8A4B-AB99-4E587B9E7C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45501" y="5161035"/>
                <a:ext cx="156579" cy="175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73950BC-1629-B44C-9E51-F8B1280A7D19}"/>
              </a:ext>
            </a:extLst>
          </p:cNvPr>
          <p:cNvSpPr/>
          <p:nvPr/>
        </p:nvSpPr>
        <p:spPr>
          <a:xfrm>
            <a:off x="5279047" y="267522"/>
            <a:ext cx="3384376" cy="1959721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46071-9400-A240-AD11-F0C99E269A14}"/>
              </a:ext>
            </a:extLst>
          </p:cNvPr>
          <p:cNvSpPr txBox="1"/>
          <p:nvPr/>
        </p:nvSpPr>
        <p:spPr>
          <a:xfrm>
            <a:off x="5826287" y="5823171"/>
            <a:ext cx="2379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Zia, Amin &amp; Moses, Alan. (2012).</a:t>
            </a:r>
            <a:endParaRPr kumimoji="1" lang="en-US" sz="1200" dirty="0"/>
          </a:p>
        </p:txBody>
      </p:sp>
      <p:cxnSp>
        <p:nvCxnSpPr>
          <p:cNvPr id="15" name="直接连接符 113">
            <a:extLst>
              <a:ext uri="{FF2B5EF4-FFF2-40B4-BE49-F238E27FC236}">
                <a16:creationId xmlns:a16="http://schemas.microsoft.com/office/drawing/2014/main" id="{26081AC7-689E-5392-677A-26D39407E221}"/>
              </a:ext>
            </a:extLst>
          </p:cNvPr>
          <p:cNvCxnSpPr>
            <a:cxnSpLocks/>
          </p:cNvCxnSpPr>
          <p:nvPr/>
        </p:nvCxnSpPr>
        <p:spPr>
          <a:xfrm>
            <a:off x="480577" y="1548395"/>
            <a:ext cx="4508041" cy="117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C7C556E-7DE0-9D48-B3DF-0D4AE232C955}"/>
              </a:ext>
            </a:extLst>
          </p:cNvPr>
          <p:cNvSpPr/>
          <p:nvPr/>
        </p:nvSpPr>
        <p:spPr>
          <a:xfrm>
            <a:off x="2128474" y="4365435"/>
            <a:ext cx="88943" cy="110224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>
            <a:extLst>
              <a:ext uri="{FF2B5EF4-FFF2-40B4-BE49-F238E27FC236}">
                <a16:creationId xmlns:a16="http://schemas.microsoft.com/office/drawing/2014/main" id="{5E50E598-012D-C044-BDCF-4CA00DB90D2F}"/>
              </a:ext>
            </a:extLst>
          </p:cNvPr>
          <p:cNvSpPr/>
          <p:nvPr/>
        </p:nvSpPr>
        <p:spPr>
          <a:xfrm rot="10800000">
            <a:off x="3795976" y="4357513"/>
            <a:ext cx="147958" cy="1110169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42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992" y="432649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Graph Convolutional Neural Network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89" y="3516377"/>
            <a:ext cx="4787193" cy="2748996"/>
          </a:xfrm>
          <a:prstGeom prst="rect">
            <a:avLst/>
          </a:prstGeom>
        </p:spPr>
      </p:pic>
      <p:sp>
        <p:nvSpPr>
          <p:cNvPr id="279" name="矩形 278"/>
          <p:cNvSpPr/>
          <p:nvPr/>
        </p:nvSpPr>
        <p:spPr>
          <a:xfrm>
            <a:off x="1884367" y="3691424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Structure</a:t>
            </a:r>
            <a:endParaRPr lang="zh-CN" altLang="en-US" dirty="0"/>
          </a:p>
        </p:txBody>
      </p:sp>
      <p:cxnSp>
        <p:nvCxnSpPr>
          <p:cNvPr id="68" name="直接连接符 67"/>
          <p:cNvCxnSpPr/>
          <p:nvPr/>
        </p:nvCxnSpPr>
        <p:spPr>
          <a:xfrm>
            <a:off x="683992" y="929888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灯片编号占位符 2"/>
          <p:cNvSpPr txBox="1">
            <a:spLocks/>
          </p:cNvSpPr>
          <p:nvPr/>
        </p:nvSpPr>
        <p:spPr>
          <a:xfrm>
            <a:off x="7900527" y="553609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8043524" y="862591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043524" y="904690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五边形 79"/>
          <p:cNvSpPr/>
          <p:nvPr/>
        </p:nvSpPr>
        <p:spPr>
          <a:xfrm>
            <a:off x="1368586" y="3788511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燕尾形 80"/>
          <p:cNvSpPr/>
          <p:nvPr/>
        </p:nvSpPr>
        <p:spPr>
          <a:xfrm>
            <a:off x="1709599" y="3788510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179597" y="6212254"/>
            <a:ext cx="33178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    </a:t>
            </a:r>
            <a:r>
              <a:rPr lang="en-US" altLang="zh-CN" sz="1050" dirty="0"/>
              <a:t>Graph convolutional neural network structure</a:t>
            </a:r>
            <a:endParaRPr lang="zh-CN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21" y="1947502"/>
            <a:ext cx="25146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57F08-042B-9844-8350-085F00F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32</a:t>
            </a:fld>
            <a:endParaRPr lang="zh-CN" altLang="en-US"/>
          </a:p>
        </p:txBody>
      </p:sp>
      <p:cxnSp>
        <p:nvCxnSpPr>
          <p:cNvPr id="89" name="直接连接符 209">
            <a:extLst>
              <a:ext uri="{FF2B5EF4-FFF2-40B4-BE49-F238E27FC236}">
                <a16:creationId xmlns:a16="http://schemas.microsoft.com/office/drawing/2014/main" id="{0F67BFEF-8D57-8C4D-AD67-383195CE16C9}"/>
              </a:ext>
            </a:extLst>
          </p:cNvPr>
          <p:cNvCxnSpPr>
            <a:stCxn id="104" idx="0"/>
            <a:endCxn id="92" idx="4"/>
          </p:cNvCxnSpPr>
          <p:nvPr/>
        </p:nvCxnSpPr>
        <p:spPr>
          <a:xfrm flipH="1" flipV="1">
            <a:off x="3165511" y="2769197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210">
            <a:extLst>
              <a:ext uri="{FF2B5EF4-FFF2-40B4-BE49-F238E27FC236}">
                <a16:creationId xmlns:a16="http://schemas.microsoft.com/office/drawing/2014/main" id="{DD32F96B-9E32-C946-A18A-C3A1A2655779}"/>
              </a:ext>
            </a:extLst>
          </p:cNvPr>
          <p:cNvCxnSpPr>
            <a:endCxn id="92" idx="1"/>
          </p:cNvCxnSpPr>
          <p:nvPr/>
        </p:nvCxnSpPr>
        <p:spPr>
          <a:xfrm>
            <a:off x="2761924" y="2340275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211">
            <a:extLst>
              <a:ext uri="{FF2B5EF4-FFF2-40B4-BE49-F238E27FC236}">
                <a16:creationId xmlns:a16="http://schemas.microsoft.com/office/drawing/2014/main" id="{9272B8D9-BA2C-7E47-9715-2627A4A3E698}"/>
              </a:ext>
            </a:extLst>
          </p:cNvPr>
          <p:cNvCxnSpPr>
            <a:stCxn id="104" idx="2"/>
            <a:endCxn id="94" idx="5"/>
          </p:cNvCxnSpPr>
          <p:nvPr/>
        </p:nvCxnSpPr>
        <p:spPr>
          <a:xfrm flipH="1" flipV="1">
            <a:off x="2771372" y="2872715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3773A1CB-175C-5B4C-975F-C7A5336A6EA8}"/>
              </a:ext>
            </a:extLst>
          </p:cNvPr>
          <p:cNvSpPr/>
          <p:nvPr/>
        </p:nvSpPr>
        <p:spPr>
          <a:xfrm>
            <a:off x="3059704" y="255758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3" name="直接连接符 213">
            <a:extLst>
              <a:ext uri="{FF2B5EF4-FFF2-40B4-BE49-F238E27FC236}">
                <a16:creationId xmlns:a16="http://schemas.microsoft.com/office/drawing/2014/main" id="{261C337D-6E18-894B-A15B-175469270EC2}"/>
              </a:ext>
            </a:extLst>
          </p:cNvPr>
          <p:cNvCxnSpPr>
            <a:stCxn id="104" idx="2"/>
            <a:endCxn id="102" idx="6"/>
          </p:cNvCxnSpPr>
          <p:nvPr/>
        </p:nvCxnSpPr>
        <p:spPr>
          <a:xfrm flipH="1">
            <a:off x="2760534" y="3110991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椭圆 93">
            <a:extLst>
              <a:ext uri="{FF2B5EF4-FFF2-40B4-BE49-F238E27FC236}">
                <a16:creationId xmlns:a16="http://schemas.microsoft.com/office/drawing/2014/main" id="{E196527D-A4E2-7548-B8B2-C0387DEABA5F}"/>
              </a:ext>
            </a:extLst>
          </p:cNvPr>
          <p:cNvSpPr/>
          <p:nvPr/>
        </p:nvSpPr>
        <p:spPr>
          <a:xfrm>
            <a:off x="2590749" y="2692092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95" name="直接连接符 215">
            <a:extLst>
              <a:ext uri="{FF2B5EF4-FFF2-40B4-BE49-F238E27FC236}">
                <a16:creationId xmlns:a16="http://schemas.microsoft.com/office/drawing/2014/main" id="{A3368F89-45E8-D040-9A91-23495DA67B5B}"/>
              </a:ext>
            </a:extLst>
          </p:cNvPr>
          <p:cNvCxnSpPr>
            <a:stCxn id="94" idx="4"/>
            <a:endCxn id="102" idx="0"/>
          </p:cNvCxnSpPr>
          <p:nvPr/>
        </p:nvCxnSpPr>
        <p:spPr>
          <a:xfrm flipH="1">
            <a:off x="2654728" y="2903705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216">
            <a:extLst>
              <a:ext uri="{FF2B5EF4-FFF2-40B4-BE49-F238E27FC236}">
                <a16:creationId xmlns:a16="http://schemas.microsoft.com/office/drawing/2014/main" id="{B648846D-1B1A-8547-A10A-45EC1FE74865}"/>
              </a:ext>
            </a:extLst>
          </p:cNvPr>
          <p:cNvCxnSpPr>
            <a:stCxn id="94" idx="0"/>
          </p:cNvCxnSpPr>
          <p:nvPr/>
        </p:nvCxnSpPr>
        <p:spPr>
          <a:xfrm flipV="1">
            <a:off x="2696556" y="2340275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3D7F9364-0545-4C43-B46E-36C136418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34" y="2028592"/>
            <a:ext cx="111395" cy="139438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9FD094EC-F917-174E-8358-25DB31B4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792" y="3335907"/>
            <a:ext cx="122263" cy="153042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9977F9F8-3F10-724A-9060-EEF19D5E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71" y="2582710"/>
            <a:ext cx="122263" cy="153042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FD9140FA-55A3-F742-B809-D160C2D4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94" y="2559215"/>
            <a:ext cx="122263" cy="153042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7130FE67-8732-A84D-831E-76CA88927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08" y="2887086"/>
            <a:ext cx="122263" cy="153042"/>
          </a:xfrm>
          <a:prstGeom prst="rect">
            <a:avLst/>
          </a:prstGeom>
        </p:spPr>
      </p:pic>
      <p:sp>
        <p:nvSpPr>
          <p:cNvPr id="102" name="椭圆 101">
            <a:extLst>
              <a:ext uri="{FF2B5EF4-FFF2-40B4-BE49-F238E27FC236}">
                <a16:creationId xmlns:a16="http://schemas.microsoft.com/office/drawing/2014/main" id="{9FB1CBE2-93F4-3B47-81DA-8315CE31DFB0}"/>
              </a:ext>
            </a:extLst>
          </p:cNvPr>
          <p:cNvSpPr/>
          <p:nvPr/>
        </p:nvSpPr>
        <p:spPr>
          <a:xfrm>
            <a:off x="2548921" y="325866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FF2DA415-1FF3-DF4B-9F94-90C5F1C942FF}"/>
              </a:ext>
            </a:extLst>
          </p:cNvPr>
          <p:cNvSpPr/>
          <p:nvPr/>
        </p:nvSpPr>
        <p:spPr>
          <a:xfrm>
            <a:off x="2641944" y="2118081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AD9E4B07-C321-B744-8A20-2CB8ACA8E71C}"/>
              </a:ext>
            </a:extLst>
          </p:cNvPr>
          <p:cNvSpPr/>
          <p:nvPr/>
        </p:nvSpPr>
        <p:spPr>
          <a:xfrm>
            <a:off x="3185210" y="3005184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05" name="直接连接符 225">
            <a:extLst>
              <a:ext uri="{FF2B5EF4-FFF2-40B4-BE49-F238E27FC236}">
                <a16:creationId xmlns:a16="http://schemas.microsoft.com/office/drawing/2014/main" id="{08AB8095-0A2D-7E4B-8F84-866226BE46C7}"/>
              </a:ext>
            </a:extLst>
          </p:cNvPr>
          <p:cNvCxnSpPr>
            <a:stCxn id="120" idx="0"/>
            <a:endCxn id="108" idx="4"/>
          </p:cNvCxnSpPr>
          <p:nvPr/>
        </p:nvCxnSpPr>
        <p:spPr>
          <a:xfrm flipH="1" flipV="1">
            <a:off x="5052400" y="2790132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226">
            <a:extLst>
              <a:ext uri="{FF2B5EF4-FFF2-40B4-BE49-F238E27FC236}">
                <a16:creationId xmlns:a16="http://schemas.microsoft.com/office/drawing/2014/main" id="{EE369744-6BFE-2B40-8F72-848A63D32D7D}"/>
              </a:ext>
            </a:extLst>
          </p:cNvPr>
          <p:cNvCxnSpPr>
            <a:endCxn id="108" idx="1"/>
          </p:cNvCxnSpPr>
          <p:nvPr/>
        </p:nvCxnSpPr>
        <p:spPr>
          <a:xfrm>
            <a:off x="4648813" y="2361210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227">
            <a:extLst>
              <a:ext uri="{FF2B5EF4-FFF2-40B4-BE49-F238E27FC236}">
                <a16:creationId xmlns:a16="http://schemas.microsoft.com/office/drawing/2014/main" id="{A238DEA0-7E0B-5B40-8843-919ACECF53B8}"/>
              </a:ext>
            </a:extLst>
          </p:cNvPr>
          <p:cNvCxnSpPr>
            <a:stCxn id="120" idx="2"/>
            <a:endCxn id="110" idx="5"/>
          </p:cNvCxnSpPr>
          <p:nvPr/>
        </p:nvCxnSpPr>
        <p:spPr>
          <a:xfrm flipH="1" flipV="1">
            <a:off x="4658261" y="2893650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37CFC16F-81DD-1E44-80CE-FF93C565A083}"/>
              </a:ext>
            </a:extLst>
          </p:cNvPr>
          <p:cNvSpPr/>
          <p:nvPr/>
        </p:nvSpPr>
        <p:spPr>
          <a:xfrm>
            <a:off x="4946593" y="2578519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9" name="直接连接符 229">
            <a:extLst>
              <a:ext uri="{FF2B5EF4-FFF2-40B4-BE49-F238E27FC236}">
                <a16:creationId xmlns:a16="http://schemas.microsoft.com/office/drawing/2014/main" id="{09139305-D3A4-E540-9D54-C016D478404B}"/>
              </a:ext>
            </a:extLst>
          </p:cNvPr>
          <p:cNvCxnSpPr>
            <a:stCxn id="120" idx="2"/>
            <a:endCxn id="118" idx="6"/>
          </p:cNvCxnSpPr>
          <p:nvPr/>
        </p:nvCxnSpPr>
        <p:spPr>
          <a:xfrm flipH="1">
            <a:off x="4647423" y="3131926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椭圆 109">
            <a:extLst>
              <a:ext uri="{FF2B5EF4-FFF2-40B4-BE49-F238E27FC236}">
                <a16:creationId xmlns:a16="http://schemas.microsoft.com/office/drawing/2014/main" id="{9AAD73A3-5028-1C40-AC4F-88AE086DE85C}"/>
              </a:ext>
            </a:extLst>
          </p:cNvPr>
          <p:cNvSpPr/>
          <p:nvPr/>
        </p:nvSpPr>
        <p:spPr>
          <a:xfrm>
            <a:off x="4477638" y="2713027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1" name="直接连接符 231">
            <a:extLst>
              <a:ext uri="{FF2B5EF4-FFF2-40B4-BE49-F238E27FC236}">
                <a16:creationId xmlns:a16="http://schemas.microsoft.com/office/drawing/2014/main" id="{D7076680-F793-7441-8B0A-3A3EC99F2ADA}"/>
              </a:ext>
            </a:extLst>
          </p:cNvPr>
          <p:cNvCxnSpPr>
            <a:stCxn id="110" idx="4"/>
            <a:endCxn id="118" idx="0"/>
          </p:cNvCxnSpPr>
          <p:nvPr/>
        </p:nvCxnSpPr>
        <p:spPr>
          <a:xfrm flipH="1">
            <a:off x="4541617" y="2924640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232">
            <a:extLst>
              <a:ext uri="{FF2B5EF4-FFF2-40B4-BE49-F238E27FC236}">
                <a16:creationId xmlns:a16="http://schemas.microsoft.com/office/drawing/2014/main" id="{9FCFF57E-ABA0-254D-96D2-D984131035E4}"/>
              </a:ext>
            </a:extLst>
          </p:cNvPr>
          <p:cNvCxnSpPr>
            <a:stCxn id="110" idx="0"/>
          </p:cNvCxnSpPr>
          <p:nvPr/>
        </p:nvCxnSpPr>
        <p:spPr>
          <a:xfrm flipV="1">
            <a:off x="4583445" y="2361210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3" name="图片 112">
            <a:extLst>
              <a:ext uri="{FF2B5EF4-FFF2-40B4-BE49-F238E27FC236}">
                <a16:creationId xmlns:a16="http://schemas.microsoft.com/office/drawing/2014/main" id="{741A395E-CAF3-5544-AB90-EA53728C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23" y="2049527"/>
            <a:ext cx="111395" cy="139438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BBDC146D-833A-C743-BE80-DC90C31BC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81" y="3356842"/>
            <a:ext cx="122263" cy="153042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E3862CF6-BC30-3C45-9259-56E7CF1C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460" y="2603645"/>
            <a:ext cx="122263" cy="153042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53283A92-1A2F-6F4F-98E8-8AACAB8F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3" y="2580150"/>
            <a:ext cx="122263" cy="153042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223654BC-6439-5C40-AEFD-5F6D074E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97" y="2908021"/>
            <a:ext cx="122263" cy="153042"/>
          </a:xfrm>
          <a:prstGeom prst="rect">
            <a:avLst/>
          </a:prstGeom>
        </p:spPr>
      </p:pic>
      <p:sp>
        <p:nvSpPr>
          <p:cNvPr id="118" name="椭圆 117">
            <a:extLst>
              <a:ext uri="{FF2B5EF4-FFF2-40B4-BE49-F238E27FC236}">
                <a16:creationId xmlns:a16="http://schemas.microsoft.com/office/drawing/2014/main" id="{A81F3099-C697-B14D-8260-C4A3F591DCDA}"/>
              </a:ext>
            </a:extLst>
          </p:cNvPr>
          <p:cNvSpPr/>
          <p:nvPr/>
        </p:nvSpPr>
        <p:spPr>
          <a:xfrm>
            <a:off x="4435810" y="3279602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A49D574B-CF1E-8744-A80C-D57995141A05}"/>
              </a:ext>
            </a:extLst>
          </p:cNvPr>
          <p:cNvSpPr/>
          <p:nvPr/>
        </p:nvSpPr>
        <p:spPr>
          <a:xfrm>
            <a:off x="4528833" y="2139016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B9400E75-F7E0-A543-A590-3CEF67C6A741}"/>
              </a:ext>
            </a:extLst>
          </p:cNvPr>
          <p:cNvSpPr/>
          <p:nvPr/>
        </p:nvSpPr>
        <p:spPr>
          <a:xfrm>
            <a:off x="5072099" y="302611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1" name="直接箭头连接符 241">
            <a:extLst>
              <a:ext uri="{FF2B5EF4-FFF2-40B4-BE49-F238E27FC236}">
                <a16:creationId xmlns:a16="http://schemas.microsoft.com/office/drawing/2014/main" id="{2423965E-F517-0F4D-9A94-BB925D8FE5BD}"/>
              </a:ext>
            </a:extLst>
          </p:cNvPr>
          <p:cNvCxnSpPr>
            <a:cxnSpLocks/>
          </p:cNvCxnSpPr>
          <p:nvPr/>
        </p:nvCxnSpPr>
        <p:spPr>
          <a:xfrm flipH="1">
            <a:off x="4503222" y="2400578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246">
            <a:extLst>
              <a:ext uri="{FF2B5EF4-FFF2-40B4-BE49-F238E27FC236}">
                <a16:creationId xmlns:a16="http://schemas.microsoft.com/office/drawing/2014/main" id="{08D8D4B0-8889-C24C-8A2A-E65910818130}"/>
              </a:ext>
            </a:extLst>
          </p:cNvPr>
          <p:cNvCxnSpPr>
            <a:cxnSpLocks/>
          </p:cNvCxnSpPr>
          <p:nvPr/>
        </p:nvCxnSpPr>
        <p:spPr>
          <a:xfrm flipV="1">
            <a:off x="4443915" y="2971739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247">
            <a:extLst>
              <a:ext uri="{FF2B5EF4-FFF2-40B4-BE49-F238E27FC236}">
                <a16:creationId xmlns:a16="http://schemas.microsoft.com/office/drawing/2014/main" id="{4FB952FF-3E71-0144-AE3B-64108BE415E3}"/>
              </a:ext>
            </a:extLst>
          </p:cNvPr>
          <p:cNvCxnSpPr>
            <a:cxnSpLocks/>
          </p:cNvCxnSpPr>
          <p:nvPr/>
        </p:nvCxnSpPr>
        <p:spPr>
          <a:xfrm flipH="1" flipV="1">
            <a:off x="4667676" y="3009187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250">
            <a:extLst>
              <a:ext uri="{FF2B5EF4-FFF2-40B4-BE49-F238E27FC236}">
                <a16:creationId xmlns:a16="http://schemas.microsoft.com/office/drawing/2014/main" id="{789612C7-CA9B-4A42-8844-D3FD47F3BDF8}"/>
              </a:ext>
            </a:extLst>
          </p:cNvPr>
          <p:cNvCxnSpPr>
            <a:cxnSpLocks/>
          </p:cNvCxnSpPr>
          <p:nvPr/>
        </p:nvCxnSpPr>
        <p:spPr>
          <a:xfrm>
            <a:off x="3643931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6F494D51-E17B-A54A-913C-849C526FA570}"/>
              </a:ext>
            </a:extLst>
          </p:cNvPr>
          <p:cNvSpPr/>
          <p:nvPr/>
        </p:nvSpPr>
        <p:spPr>
          <a:xfrm>
            <a:off x="3569313" y="2481258"/>
            <a:ext cx="674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</a:t>
            </a:r>
            <a:r>
              <a:rPr lang="en-US" altLang="zh-CN" sz="1200" baseline="30000" dirty="0"/>
              <a:t>st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26" name="直接连接符 252">
            <a:extLst>
              <a:ext uri="{FF2B5EF4-FFF2-40B4-BE49-F238E27FC236}">
                <a16:creationId xmlns:a16="http://schemas.microsoft.com/office/drawing/2014/main" id="{B4E3F2BF-83B3-0547-A276-C38FB83A92D8}"/>
              </a:ext>
            </a:extLst>
          </p:cNvPr>
          <p:cNvCxnSpPr>
            <a:stCxn id="141" idx="0"/>
            <a:endCxn id="129" idx="4"/>
          </p:cNvCxnSpPr>
          <p:nvPr/>
        </p:nvCxnSpPr>
        <p:spPr>
          <a:xfrm flipH="1" flipV="1">
            <a:off x="6975304" y="2775481"/>
            <a:ext cx="125506" cy="2359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253">
            <a:extLst>
              <a:ext uri="{FF2B5EF4-FFF2-40B4-BE49-F238E27FC236}">
                <a16:creationId xmlns:a16="http://schemas.microsoft.com/office/drawing/2014/main" id="{C63C03B0-3B0B-E747-B73B-6E5756077EEE}"/>
              </a:ext>
            </a:extLst>
          </p:cNvPr>
          <p:cNvCxnSpPr>
            <a:endCxn id="129" idx="1"/>
          </p:cNvCxnSpPr>
          <p:nvPr/>
        </p:nvCxnSpPr>
        <p:spPr>
          <a:xfrm>
            <a:off x="6571717" y="2346559"/>
            <a:ext cx="328770" cy="2482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254">
            <a:extLst>
              <a:ext uri="{FF2B5EF4-FFF2-40B4-BE49-F238E27FC236}">
                <a16:creationId xmlns:a16="http://schemas.microsoft.com/office/drawing/2014/main" id="{2B73A75B-AA9A-2846-BD4E-A8D61E72C3B0}"/>
              </a:ext>
            </a:extLst>
          </p:cNvPr>
          <p:cNvCxnSpPr>
            <a:stCxn id="141" idx="2"/>
            <a:endCxn id="131" idx="5"/>
          </p:cNvCxnSpPr>
          <p:nvPr/>
        </p:nvCxnSpPr>
        <p:spPr>
          <a:xfrm flipH="1" flipV="1">
            <a:off x="6581165" y="2878999"/>
            <a:ext cx="413838" cy="23827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椭圆 128">
            <a:extLst>
              <a:ext uri="{FF2B5EF4-FFF2-40B4-BE49-F238E27FC236}">
                <a16:creationId xmlns:a16="http://schemas.microsoft.com/office/drawing/2014/main" id="{E9300575-34DF-EF49-861B-62616C399572}"/>
              </a:ext>
            </a:extLst>
          </p:cNvPr>
          <p:cNvSpPr/>
          <p:nvPr/>
        </p:nvSpPr>
        <p:spPr>
          <a:xfrm>
            <a:off x="6869497" y="2563868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0" name="直接连接符 256">
            <a:extLst>
              <a:ext uri="{FF2B5EF4-FFF2-40B4-BE49-F238E27FC236}">
                <a16:creationId xmlns:a16="http://schemas.microsoft.com/office/drawing/2014/main" id="{E29DE4BA-1152-E74C-A3C2-61C7645D235E}"/>
              </a:ext>
            </a:extLst>
          </p:cNvPr>
          <p:cNvCxnSpPr>
            <a:stCxn id="141" idx="2"/>
            <a:endCxn id="139" idx="6"/>
          </p:cNvCxnSpPr>
          <p:nvPr/>
        </p:nvCxnSpPr>
        <p:spPr>
          <a:xfrm flipH="1">
            <a:off x="6570327" y="3117275"/>
            <a:ext cx="424676" cy="2534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椭圆 130">
            <a:extLst>
              <a:ext uri="{FF2B5EF4-FFF2-40B4-BE49-F238E27FC236}">
                <a16:creationId xmlns:a16="http://schemas.microsoft.com/office/drawing/2014/main" id="{7877F6D7-21B1-DF44-B421-BC44A7ED294A}"/>
              </a:ext>
            </a:extLst>
          </p:cNvPr>
          <p:cNvSpPr/>
          <p:nvPr/>
        </p:nvSpPr>
        <p:spPr>
          <a:xfrm>
            <a:off x="6400542" y="2698376"/>
            <a:ext cx="211613" cy="211613"/>
          </a:xfrm>
          <a:prstGeom prst="ellipse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2" name="直接连接符 258">
            <a:extLst>
              <a:ext uri="{FF2B5EF4-FFF2-40B4-BE49-F238E27FC236}">
                <a16:creationId xmlns:a16="http://schemas.microsoft.com/office/drawing/2014/main" id="{00FD99B6-CCD0-EF4F-9F01-9F9C46266B7A}"/>
              </a:ext>
            </a:extLst>
          </p:cNvPr>
          <p:cNvCxnSpPr>
            <a:stCxn id="131" idx="4"/>
            <a:endCxn id="139" idx="0"/>
          </p:cNvCxnSpPr>
          <p:nvPr/>
        </p:nvCxnSpPr>
        <p:spPr>
          <a:xfrm flipH="1">
            <a:off x="6464521" y="2909989"/>
            <a:ext cx="41828" cy="354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259">
            <a:extLst>
              <a:ext uri="{FF2B5EF4-FFF2-40B4-BE49-F238E27FC236}">
                <a16:creationId xmlns:a16="http://schemas.microsoft.com/office/drawing/2014/main" id="{A438AF1D-A82C-3248-9129-BA3B690EC956}"/>
              </a:ext>
            </a:extLst>
          </p:cNvPr>
          <p:cNvCxnSpPr>
            <a:stCxn id="131" idx="0"/>
          </p:cNvCxnSpPr>
          <p:nvPr/>
        </p:nvCxnSpPr>
        <p:spPr>
          <a:xfrm flipV="1">
            <a:off x="6506349" y="2346559"/>
            <a:ext cx="49720" cy="351817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图片 133">
            <a:extLst>
              <a:ext uri="{FF2B5EF4-FFF2-40B4-BE49-F238E27FC236}">
                <a16:creationId xmlns:a16="http://schemas.microsoft.com/office/drawing/2014/main" id="{48106A5B-4E31-3448-9785-240700C4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727" y="2034876"/>
            <a:ext cx="111395" cy="139438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52087323-9ABD-AE40-9AE7-D884392B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85" y="3342191"/>
            <a:ext cx="122263" cy="153042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A7D29F71-FB27-C543-97DF-AB6AC996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64" y="2588994"/>
            <a:ext cx="122263" cy="153042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1A8E12BE-C525-1445-BD80-51E658E86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287" y="2565499"/>
            <a:ext cx="122263" cy="153042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F1746E44-AECD-0B4F-B367-74717E51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701" y="2893370"/>
            <a:ext cx="122263" cy="153042"/>
          </a:xfrm>
          <a:prstGeom prst="rect">
            <a:avLst/>
          </a:prstGeom>
        </p:spPr>
      </p:pic>
      <p:sp>
        <p:nvSpPr>
          <p:cNvPr id="139" name="椭圆 138">
            <a:extLst>
              <a:ext uri="{FF2B5EF4-FFF2-40B4-BE49-F238E27FC236}">
                <a16:creationId xmlns:a16="http://schemas.microsoft.com/office/drawing/2014/main" id="{0E78245B-67F4-6345-ACB6-5775E6F2AB77}"/>
              </a:ext>
            </a:extLst>
          </p:cNvPr>
          <p:cNvSpPr/>
          <p:nvPr/>
        </p:nvSpPr>
        <p:spPr>
          <a:xfrm>
            <a:off x="6358714" y="326495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ADEC948A-31F9-2043-A9C9-5A0AD3D7AE43}"/>
              </a:ext>
            </a:extLst>
          </p:cNvPr>
          <p:cNvSpPr/>
          <p:nvPr/>
        </p:nvSpPr>
        <p:spPr>
          <a:xfrm>
            <a:off x="6451737" y="2124365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6F522AF-E977-544D-99A6-A6541FDAB039}"/>
              </a:ext>
            </a:extLst>
          </p:cNvPr>
          <p:cNvSpPr/>
          <p:nvPr/>
        </p:nvSpPr>
        <p:spPr>
          <a:xfrm>
            <a:off x="6995003" y="3011468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2" name="直接箭头连接符 268">
            <a:extLst>
              <a:ext uri="{FF2B5EF4-FFF2-40B4-BE49-F238E27FC236}">
                <a16:creationId xmlns:a16="http://schemas.microsoft.com/office/drawing/2014/main" id="{6E100B81-4AEC-0543-BC22-81070FDCE253}"/>
              </a:ext>
            </a:extLst>
          </p:cNvPr>
          <p:cNvCxnSpPr>
            <a:cxnSpLocks/>
          </p:cNvCxnSpPr>
          <p:nvPr/>
        </p:nvCxnSpPr>
        <p:spPr>
          <a:xfrm flipH="1">
            <a:off x="6426126" y="2385927"/>
            <a:ext cx="38394" cy="2430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269">
            <a:extLst>
              <a:ext uri="{FF2B5EF4-FFF2-40B4-BE49-F238E27FC236}">
                <a16:creationId xmlns:a16="http://schemas.microsoft.com/office/drawing/2014/main" id="{69EA0BD0-E6E3-8941-BAAF-37C6FD67214D}"/>
              </a:ext>
            </a:extLst>
          </p:cNvPr>
          <p:cNvCxnSpPr>
            <a:cxnSpLocks/>
          </p:cNvCxnSpPr>
          <p:nvPr/>
        </p:nvCxnSpPr>
        <p:spPr>
          <a:xfrm flipV="1">
            <a:off x="6366819" y="2957088"/>
            <a:ext cx="36684" cy="2801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270">
            <a:extLst>
              <a:ext uri="{FF2B5EF4-FFF2-40B4-BE49-F238E27FC236}">
                <a16:creationId xmlns:a16="http://schemas.microsoft.com/office/drawing/2014/main" id="{98F9A16F-2436-9341-9FFC-4AAAC4C95A30}"/>
              </a:ext>
            </a:extLst>
          </p:cNvPr>
          <p:cNvCxnSpPr>
            <a:cxnSpLocks/>
          </p:cNvCxnSpPr>
          <p:nvPr/>
        </p:nvCxnSpPr>
        <p:spPr>
          <a:xfrm flipH="1" flipV="1">
            <a:off x="6590580" y="2994536"/>
            <a:ext cx="241413" cy="1396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271">
            <a:extLst>
              <a:ext uri="{FF2B5EF4-FFF2-40B4-BE49-F238E27FC236}">
                <a16:creationId xmlns:a16="http://schemas.microsoft.com/office/drawing/2014/main" id="{2F282AAB-A6D0-AC43-B73C-74958B09B48C}"/>
              </a:ext>
            </a:extLst>
          </p:cNvPr>
          <p:cNvCxnSpPr>
            <a:cxnSpLocks/>
          </p:cNvCxnSpPr>
          <p:nvPr/>
        </p:nvCxnSpPr>
        <p:spPr>
          <a:xfrm>
            <a:off x="5523165" y="2776658"/>
            <a:ext cx="524858" cy="5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9FA31A8B-A17F-3542-A00A-2D6DA1C26BA1}"/>
              </a:ext>
            </a:extLst>
          </p:cNvPr>
          <p:cNvSpPr/>
          <p:nvPr/>
        </p:nvSpPr>
        <p:spPr>
          <a:xfrm>
            <a:off x="5448547" y="2481258"/>
            <a:ext cx="710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2</a:t>
            </a:r>
            <a:r>
              <a:rPr lang="en-US" altLang="zh-CN" sz="1200" baseline="30000" dirty="0"/>
              <a:t>nd</a:t>
            </a:r>
            <a:r>
              <a:rPr lang="en-US" altLang="zh-CN" sz="1200" dirty="0"/>
              <a:t> layer</a:t>
            </a:r>
            <a:endParaRPr lang="zh-CN" altLang="en-US" sz="1200" dirty="0"/>
          </a:p>
        </p:txBody>
      </p:sp>
      <p:cxnSp>
        <p:nvCxnSpPr>
          <p:cNvPr id="147" name="直接箭头连接符 273">
            <a:extLst>
              <a:ext uri="{FF2B5EF4-FFF2-40B4-BE49-F238E27FC236}">
                <a16:creationId xmlns:a16="http://schemas.microsoft.com/office/drawing/2014/main" id="{90F4BE7A-5DA3-4944-8D2D-9B0DCC8824DA}"/>
              </a:ext>
            </a:extLst>
          </p:cNvPr>
          <p:cNvCxnSpPr>
            <a:cxnSpLocks/>
          </p:cNvCxnSpPr>
          <p:nvPr/>
        </p:nvCxnSpPr>
        <p:spPr>
          <a:xfrm flipH="1" flipV="1">
            <a:off x="6717307" y="2319528"/>
            <a:ext cx="182328" cy="13753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275">
            <a:extLst>
              <a:ext uri="{FF2B5EF4-FFF2-40B4-BE49-F238E27FC236}">
                <a16:creationId xmlns:a16="http://schemas.microsoft.com/office/drawing/2014/main" id="{F9C48935-F5F8-D342-8E76-07CC82B9766E}"/>
              </a:ext>
            </a:extLst>
          </p:cNvPr>
          <p:cNvCxnSpPr>
            <a:cxnSpLocks/>
          </p:cNvCxnSpPr>
          <p:nvPr/>
        </p:nvCxnSpPr>
        <p:spPr>
          <a:xfrm flipH="1">
            <a:off x="6697873" y="3264951"/>
            <a:ext cx="215110" cy="153761"/>
          </a:xfrm>
          <a:prstGeom prst="straightConnector1">
            <a:avLst/>
          </a:prstGeom>
          <a:ln w="19050">
            <a:solidFill>
              <a:srgbClr val="C00000">
                <a:alpha val="3411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3DF07092-86B5-C642-9E85-24EF3CBD5FB1}"/>
              </a:ext>
            </a:extLst>
          </p:cNvPr>
          <p:cNvSpPr/>
          <p:nvPr/>
        </p:nvSpPr>
        <p:spPr>
          <a:xfrm>
            <a:off x="1860303" y="1122856"/>
            <a:ext cx="1520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Key insight</a:t>
            </a:r>
            <a:endParaRPr lang="zh-CN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D2846DA-7261-334B-B544-14876A2609C7}"/>
              </a:ext>
            </a:extLst>
          </p:cNvPr>
          <p:cNvSpPr/>
          <p:nvPr/>
        </p:nvSpPr>
        <p:spPr>
          <a:xfrm>
            <a:off x="1672226" y="1547680"/>
            <a:ext cx="302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Using features from neighborhood </a:t>
            </a:r>
          </a:p>
        </p:txBody>
      </p:sp>
      <p:sp>
        <p:nvSpPr>
          <p:cNvPr id="151" name="五边形 150">
            <a:extLst>
              <a:ext uri="{FF2B5EF4-FFF2-40B4-BE49-F238E27FC236}">
                <a16:creationId xmlns:a16="http://schemas.microsoft.com/office/drawing/2014/main" id="{02D19CFE-30B8-BE4E-A3AE-97B61AB0C565}"/>
              </a:ext>
            </a:extLst>
          </p:cNvPr>
          <p:cNvSpPr/>
          <p:nvPr/>
        </p:nvSpPr>
        <p:spPr>
          <a:xfrm>
            <a:off x="1335640" y="1219028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燕尾形 151">
            <a:extLst>
              <a:ext uri="{FF2B5EF4-FFF2-40B4-BE49-F238E27FC236}">
                <a16:creationId xmlns:a16="http://schemas.microsoft.com/office/drawing/2014/main" id="{6DE0A12F-B438-B649-873B-B3B63512969E}"/>
              </a:ext>
            </a:extLst>
          </p:cNvPr>
          <p:cNvSpPr/>
          <p:nvPr/>
        </p:nvSpPr>
        <p:spPr>
          <a:xfrm>
            <a:off x="1676653" y="1219027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25897F3-AE1D-B141-A177-DA90CE20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12" y="1122856"/>
            <a:ext cx="2137750" cy="6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80" grpId="0" animBg="1"/>
      <p:bldP spid="81" grpId="0" animBg="1"/>
      <p:bldP spid="82" grpId="0"/>
      <p:bldP spid="92" grpId="0" animBg="1"/>
      <p:bldP spid="94" grpId="0" animBg="1"/>
      <p:bldP spid="102" grpId="0" animBg="1"/>
      <p:bldP spid="103" grpId="0" animBg="1"/>
      <p:bldP spid="104" grpId="0" animBg="1"/>
      <p:bldP spid="108" grpId="0" animBg="1"/>
      <p:bldP spid="110" grpId="0" animBg="1"/>
      <p:bldP spid="118" grpId="0" animBg="1"/>
      <p:bldP spid="119" grpId="0" animBg="1"/>
      <p:bldP spid="120" grpId="0" animBg="1"/>
      <p:bldP spid="125" grpId="0"/>
      <p:bldP spid="129" grpId="0" animBg="1"/>
      <p:bldP spid="131" grpId="0" animBg="1"/>
      <p:bldP spid="139" grpId="0" animBg="1"/>
      <p:bldP spid="140" grpId="0" animBg="1"/>
      <p:bldP spid="141" grpId="0" animBg="1"/>
      <p:bldP spid="146" grpId="0"/>
      <p:bldP spid="149" grpId="0"/>
      <p:bldP spid="150" grpId="0"/>
      <p:bldP spid="151" grpId="0" animBg="1"/>
      <p:bldP spid="1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E56831DD-F39A-EF4E-B761-FBF9A594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1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17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Graph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08832E72-2298-3F4F-BDA3-4957FAF91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87006"/>
            <a:ext cx="4229100" cy="3848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A136C9-2ABA-5F48-8FC8-229ABB9F5054}"/>
              </a:ext>
            </a:extLst>
          </p:cNvPr>
          <p:cNvSpPr txBox="1"/>
          <p:nvPr/>
        </p:nvSpPr>
        <p:spPr>
          <a:xfrm>
            <a:off x="1564105" y="1698085"/>
            <a:ext cx="5775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Connecting the new bacteria by adding nodes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Training with the bacteria nodes (new labels)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A22645-29CD-CD41-9675-D021DFBC6F68}"/>
              </a:ext>
            </a:extLst>
          </p:cNvPr>
          <p:cNvSpPr txBox="1"/>
          <p:nvPr/>
        </p:nvSpPr>
        <p:spPr>
          <a:xfrm>
            <a:off x="3756392" y="5987019"/>
            <a:ext cx="16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Label extension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3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462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How to represent confidence of the predictions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F2CCDB-77FB-1149-BE63-0DAE714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09" y="2295903"/>
            <a:ext cx="2969930" cy="27627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9C7234-CA9A-7848-B58D-BD99D1C10052}"/>
              </a:ext>
            </a:extLst>
          </p:cNvPr>
          <p:cNvSpPr txBox="1"/>
          <p:nvPr/>
        </p:nvSpPr>
        <p:spPr>
          <a:xfrm>
            <a:off x="1900989" y="1993818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What we want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2D4F7-F0B0-0C4D-876D-EF582E7D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919" y="2330444"/>
            <a:ext cx="2813383" cy="264955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F0CE458-8B83-9648-B471-C32E656F624D}"/>
              </a:ext>
            </a:extLst>
          </p:cNvPr>
          <p:cNvSpPr txBox="1"/>
          <p:nvPr/>
        </p:nvSpPr>
        <p:spPr>
          <a:xfrm>
            <a:off x="5754135" y="2005205"/>
            <a:ext cx="140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The real case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/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High SoftMax value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dirty="0"/>
                  <a:t> High confidence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2003D8-E1CF-514D-9471-A1CAB29F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287" y="5270898"/>
                <a:ext cx="3793859" cy="369332"/>
              </a:xfrm>
              <a:prstGeom prst="rect">
                <a:avLst/>
              </a:prstGeom>
              <a:blipFill>
                <a:blip r:embed="rId5"/>
                <a:stretch>
                  <a:fillRect l="-1333" t="-10000" r="-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65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3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Adapted Improvement 2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Expected calibrated error (ECE)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0E887-9E39-3D4D-B88B-28D806F67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3" y="2977870"/>
            <a:ext cx="6845968" cy="240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/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Divided the confidence score into several bins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Minimize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𝑎𝑐𝑐𝑢𝑟𝑎𝑐𝑦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𝑐𝑜𝑛𝑓𝑖𝑑𝑒𝑛𝑐𝑒</m:t>
                        </m:r>
                      </m:e>
                    </m:d>
                  </m:oMath>
                </a14:m>
                <a:r>
                  <a:rPr kumimoji="1" lang="en-US" altLang="zh-CN" dirty="0"/>
                  <a:t> in each bin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BA7FF4-93F8-BD40-AC9A-36CF3536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9" y="1722411"/>
                <a:ext cx="5230471" cy="923330"/>
              </a:xfrm>
              <a:prstGeom prst="rect">
                <a:avLst/>
              </a:prstGeom>
              <a:blipFill>
                <a:blip r:embed="rId4"/>
                <a:stretch>
                  <a:fillRect l="-72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77356608-DC81-3B4D-B7D1-A629910CD2A3}"/>
              </a:ext>
            </a:extLst>
          </p:cNvPr>
          <p:cNvSpPr txBox="1"/>
          <p:nvPr/>
        </p:nvSpPr>
        <p:spPr>
          <a:xfrm>
            <a:off x="3580905" y="5538906"/>
            <a:ext cx="275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dirty="0"/>
              <a:t>Theory of expected calibrated error (ECE)</a:t>
            </a:r>
            <a:endParaRPr lang="zh-CN" altLang="en-US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EFA5-84F5-7E49-8802-CDD98819EE99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753853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343-6D09-1D4E-B573-B330262D918A}"/>
              </a:ext>
            </a:extLst>
          </p:cNvPr>
          <p:cNvCxnSpPr>
            <a:cxnSpLocks/>
          </p:cNvCxnSpPr>
          <p:nvPr/>
        </p:nvCxnSpPr>
        <p:spPr>
          <a:xfrm flipH="1">
            <a:off x="1588169" y="4363453"/>
            <a:ext cx="705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127C02-C1D9-CC4D-A048-3B19A7372C4D}"/>
              </a:ext>
            </a:extLst>
          </p:cNvPr>
          <p:cNvSpPr txBox="1"/>
          <p:nvPr/>
        </p:nvSpPr>
        <p:spPr>
          <a:xfrm>
            <a:off x="834188" y="3545305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3AEC38-B507-C64A-8A5F-ED01AF4F73CF}"/>
              </a:ext>
            </a:extLst>
          </p:cNvPr>
          <p:cNvSpPr txBox="1"/>
          <p:nvPr/>
        </p:nvSpPr>
        <p:spPr>
          <a:xfrm>
            <a:off x="842210" y="4146881"/>
            <a:ext cx="86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AB3937-B096-DB47-9DF7-EAC11CC1C79F}"/>
              </a:ext>
            </a:extLst>
          </p:cNvPr>
          <p:cNvCxnSpPr>
            <a:cxnSpLocks/>
          </p:cNvCxnSpPr>
          <p:nvPr/>
        </p:nvCxnSpPr>
        <p:spPr>
          <a:xfrm flipH="1" flipV="1">
            <a:off x="1588169" y="3022378"/>
            <a:ext cx="1010652" cy="224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6888FC-A9A0-9048-A222-76134A03A5D6}"/>
              </a:ext>
            </a:extLst>
          </p:cNvPr>
          <p:cNvSpPr txBox="1"/>
          <p:nvPr/>
        </p:nvSpPr>
        <p:spPr>
          <a:xfrm>
            <a:off x="656152" y="2833521"/>
            <a:ext cx="101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25" name="Picture 24" descr="Logo&#10;&#10;Description automatically generated with low confidence">
            <a:extLst>
              <a:ext uri="{FF2B5EF4-FFF2-40B4-BE49-F238E27FC236}">
                <a16:creationId xmlns:a16="http://schemas.microsoft.com/office/drawing/2014/main" id="{7B45FF84-9AA7-714E-A8EF-679604FC1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13" y="1142530"/>
            <a:ext cx="1651000" cy="342900"/>
          </a:xfrm>
          <a:prstGeom prst="rect">
            <a:avLst/>
          </a:prstGeom>
        </p:spPr>
      </p:pic>
      <p:pic>
        <p:nvPicPr>
          <p:cNvPr id="27" name="Picture 26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BC922F97-340C-8A4E-A2F1-74FA888EC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4" y="1546048"/>
            <a:ext cx="3200400" cy="482600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021E4D55-C360-5B4A-9DA0-9BD1399CA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24" y="2025953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>
            <a:stCxn id="76" idx="0"/>
            <a:endCxn id="57" idx="4"/>
          </p:cNvCxnSpPr>
          <p:nvPr/>
        </p:nvCxnSpPr>
        <p:spPr>
          <a:xfrm flipH="1" flipV="1">
            <a:off x="3314842" y="2964187"/>
            <a:ext cx="138971" cy="2351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73" idx="3"/>
            <a:endCxn id="57" idx="1"/>
          </p:cNvCxnSpPr>
          <p:nvPr/>
        </p:nvCxnSpPr>
        <p:spPr>
          <a:xfrm>
            <a:off x="2897083" y="2511963"/>
            <a:ext cx="342942" cy="2716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76" idx="1"/>
            <a:endCxn id="67" idx="5"/>
          </p:cNvCxnSpPr>
          <p:nvPr/>
        </p:nvCxnSpPr>
        <p:spPr>
          <a:xfrm flipH="1" flipV="1">
            <a:off x="2920703" y="3067705"/>
            <a:ext cx="470823" cy="2390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3209035" y="2752574"/>
            <a:ext cx="211613" cy="211613"/>
          </a:xfrm>
          <a:prstGeom prst="ellipse">
            <a:avLst/>
          </a:prstGeom>
          <a:solidFill>
            <a:srgbClr val="8FAADC">
              <a:alpha val="30196"/>
            </a:srgb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698252" y="3453657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2" name="直接连接符 61"/>
          <p:cNvCxnSpPr>
            <a:stCxn id="76" idx="2"/>
            <a:endCxn id="58" idx="6"/>
          </p:cNvCxnSpPr>
          <p:nvPr/>
        </p:nvCxnSpPr>
        <p:spPr>
          <a:xfrm flipH="1">
            <a:off x="2909866" y="3414116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740081" y="2887082"/>
            <a:ext cx="211613" cy="2116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69" name="直接连接符 68"/>
          <p:cNvCxnSpPr>
            <a:stCxn id="67" idx="4"/>
            <a:endCxn id="58" idx="0"/>
          </p:cNvCxnSpPr>
          <p:nvPr/>
        </p:nvCxnSpPr>
        <p:spPr>
          <a:xfrm flipH="1">
            <a:off x="2804059" y="3098695"/>
            <a:ext cx="41828" cy="3549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等腰三角形 72"/>
          <p:cNvSpPr/>
          <p:nvPr/>
        </p:nvSpPr>
        <p:spPr>
          <a:xfrm>
            <a:off x="2772511" y="2297183"/>
            <a:ext cx="249144" cy="214779"/>
          </a:xfrm>
          <a:prstGeom prst="triangle">
            <a:avLst/>
          </a:prstGeom>
          <a:solidFill>
            <a:srgbClr val="DDE5F4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5" name="直接连接符 74"/>
          <p:cNvCxnSpPr>
            <a:stCxn id="67" idx="0"/>
            <a:endCxn id="73" idx="3"/>
          </p:cNvCxnSpPr>
          <p:nvPr/>
        </p:nvCxnSpPr>
        <p:spPr>
          <a:xfrm flipV="1">
            <a:off x="2845887" y="2511963"/>
            <a:ext cx="51196" cy="375119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等腰三角形 75"/>
          <p:cNvSpPr/>
          <p:nvPr/>
        </p:nvSpPr>
        <p:spPr>
          <a:xfrm>
            <a:off x="3329240" y="3199337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1" name="文本框 130"/>
          <p:cNvSpPr txBox="1"/>
          <p:nvPr/>
        </p:nvSpPr>
        <p:spPr>
          <a:xfrm>
            <a:off x="637707" y="1546749"/>
            <a:ext cx="3427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 algn="ctr">
              <a:buAutoNum type="alphaUcParenR"/>
            </a:pPr>
            <a:r>
              <a:rPr lang="en-US" altLang="zh-CN" sz="1600" dirty="0"/>
              <a:t>Has alignment results </a:t>
            </a:r>
          </a:p>
          <a:p>
            <a:pPr algn="ctr"/>
            <a:r>
              <a:rPr lang="en-US" altLang="zh-CN" sz="1600" dirty="0"/>
              <a:t>                 with bacteria in different taxa</a:t>
            </a:r>
            <a:endParaRPr lang="zh-CN" altLang="en-US" sz="160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4447706" y="1529753"/>
            <a:ext cx="242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B) Has no alignment result </a:t>
            </a:r>
          </a:p>
          <a:p>
            <a:r>
              <a:rPr lang="en-US" altLang="zh-CN" sz="1600" dirty="0"/>
              <a:t>     with bacteria</a:t>
            </a:r>
            <a:endParaRPr lang="zh-CN" altLang="en-US" sz="16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4624543" y="3854394"/>
            <a:ext cx="3214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770/1426 phages have no alignment</a:t>
            </a:r>
            <a:endParaRPr lang="zh-CN" altLang="en-US" sz="16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994611" y="3808618"/>
            <a:ext cx="3021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269/656 phages have alignments with bacteria in different taxa at order level; 566/656 at family level; 656/656 at genus level.</a:t>
            </a:r>
            <a:endParaRPr lang="zh-CN" altLang="en-US" sz="1600" dirty="0"/>
          </a:p>
        </p:txBody>
      </p:sp>
      <p:cxnSp>
        <p:nvCxnSpPr>
          <p:cNvPr id="32" name="直接连接符 311">
            <a:extLst>
              <a:ext uri="{FF2B5EF4-FFF2-40B4-BE49-F238E27FC236}">
                <a16:creationId xmlns:a16="http://schemas.microsoft.com/office/drawing/2014/main" id="{B6F3EDD1-F238-0940-80A6-84FC3A513707}"/>
              </a:ext>
            </a:extLst>
          </p:cNvPr>
          <p:cNvCxnSpPr>
            <a:stCxn id="35" idx="2"/>
            <a:endCxn id="34" idx="4"/>
          </p:cNvCxnSpPr>
          <p:nvPr/>
        </p:nvCxnSpPr>
        <p:spPr>
          <a:xfrm flipH="1" flipV="1">
            <a:off x="5040436" y="3071234"/>
            <a:ext cx="588407" cy="14741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19">
            <a:extLst>
              <a:ext uri="{FF2B5EF4-FFF2-40B4-BE49-F238E27FC236}">
                <a16:creationId xmlns:a16="http://schemas.microsoft.com/office/drawing/2014/main" id="{50582C59-93C8-C64E-AD96-BAC4210CD628}"/>
              </a:ext>
            </a:extLst>
          </p:cNvPr>
          <p:cNvCxnSpPr>
            <a:stCxn id="40" idx="3"/>
            <a:endCxn id="35" idx="0"/>
          </p:cNvCxnSpPr>
          <p:nvPr/>
        </p:nvCxnSpPr>
        <p:spPr>
          <a:xfrm>
            <a:off x="5690190" y="2820080"/>
            <a:ext cx="44461" cy="2927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95BE0D6B-E2B3-9949-8AFA-4FE941A52C14}"/>
              </a:ext>
            </a:extLst>
          </p:cNvPr>
          <p:cNvSpPr/>
          <p:nvPr/>
        </p:nvSpPr>
        <p:spPr>
          <a:xfrm>
            <a:off x="4934629" y="2859621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CDE9E82-A7F9-1E4D-9E43-06C8684C0EFA}"/>
              </a:ext>
            </a:extLst>
          </p:cNvPr>
          <p:cNvSpPr/>
          <p:nvPr/>
        </p:nvSpPr>
        <p:spPr>
          <a:xfrm>
            <a:off x="5628844" y="3112839"/>
            <a:ext cx="211613" cy="211613"/>
          </a:xfrm>
          <a:prstGeom prst="ellipse">
            <a:avLst/>
          </a:prstGeom>
          <a:solidFill>
            <a:srgbClr val="F6A382">
              <a:alpha val="40000"/>
            </a:srgbClr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6" name="直接连接符 578">
            <a:extLst>
              <a:ext uri="{FF2B5EF4-FFF2-40B4-BE49-F238E27FC236}">
                <a16:creationId xmlns:a16="http://schemas.microsoft.com/office/drawing/2014/main" id="{6B4CE96F-4BBA-7B41-B4AE-4139E35597E2}"/>
              </a:ext>
            </a:extLst>
          </p:cNvPr>
          <p:cNvCxnSpPr>
            <a:stCxn id="40" idx="2"/>
            <a:endCxn id="34" idx="6"/>
          </p:cNvCxnSpPr>
          <p:nvPr/>
        </p:nvCxnSpPr>
        <p:spPr>
          <a:xfrm flipH="1">
            <a:off x="5146243" y="2820080"/>
            <a:ext cx="419375" cy="1453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647E9FBA-4913-CB43-BB56-0AA19C26701A}"/>
              </a:ext>
            </a:extLst>
          </p:cNvPr>
          <p:cNvSpPr/>
          <p:nvPr/>
        </p:nvSpPr>
        <p:spPr>
          <a:xfrm>
            <a:off x="5176675" y="3228036"/>
            <a:ext cx="211613" cy="211613"/>
          </a:xfrm>
          <a:prstGeom prst="ellipse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8" name="直接连接符 644">
            <a:extLst>
              <a:ext uri="{FF2B5EF4-FFF2-40B4-BE49-F238E27FC236}">
                <a16:creationId xmlns:a16="http://schemas.microsoft.com/office/drawing/2014/main" id="{079F7239-3941-1149-B521-B7FD946A5497}"/>
              </a:ext>
            </a:extLst>
          </p:cNvPr>
          <p:cNvCxnSpPr>
            <a:stCxn id="37" idx="1"/>
            <a:endCxn id="34" idx="3"/>
          </p:cNvCxnSpPr>
          <p:nvPr/>
        </p:nvCxnSpPr>
        <p:spPr>
          <a:xfrm flipH="1" flipV="1">
            <a:off x="4965619" y="3040244"/>
            <a:ext cx="242046" cy="21878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647">
            <a:extLst>
              <a:ext uri="{FF2B5EF4-FFF2-40B4-BE49-F238E27FC236}">
                <a16:creationId xmlns:a16="http://schemas.microsoft.com/office/drawing/2014/main" id="{7959D211-E631-2D46-B843-81FC7B245930}"/>
              </a:ext>
            </a:extLst>
          </p:cNvPr>
          <p:cNvCxnSpPr>
            <a:stCxn id="37" idx="6"/>
            <a:endCxn id="35" idx="3"/>
          </p:cNvCxnSpPr>
          <p:nvPr/>
        </p:nvCxnSpPr>
        <p:spPr>
          <a:xfrm flipV="1">
            <a:off x="5388288" y="3293462"/>
            <a:ext cx="271545" cy="4038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等腰三角形 272">
            <a:extLst>
              <a:ext uri="{FF2B5EF4-FFF2-40B4-BE49-F238E27FC236}">
                <a16:creationId xmlns:a16="http://schemas.microsoft.com/office/drawing/2014/main" id="{8A2538C3-0CA8-E14D-8D90-9AD3B03EB25A}"/>
              </a:ext>
            </a:extLst>
          </p:cNvPr>
          <p:cNvSpPr/>
          <p:nvPr/>
        </p:nvSpPr>
        <p:spPr>
          <a:xfrm>
            <a:off x="5565617" y="2605301"/>
            <a:ext cx="249144" cy="214779"/>
          </a:xfrm>
          <a:prstGeom prst="triangle">
            <a:avLst/>
          </a:prstGeom>
          <a:solidFill>
            <a:srgbClr val="F4D5CA"/>
          </a:solidFill>
          <a:ln>
            <a:solidFill>
              <a:srgbClr val="F6A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A3865982-80E9-484F-A4F9-148AC16AF90E}"/>
              </a:ext>
            </a:extLst>
          </p:cNvPr>
          <p:cNvSpPr txBox="1"/>
          <p:nvPr/>
        </p:nvSpPr>
        <p:spPr>
          <a:xfrm>
            <a:off x="667663" y="525450"/>
            <a:ext cx="741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Hard cases for alignment-based methods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28" name="直接连接符 7">
            <a:extLst>
              <a:ext uri="{FF2B5EF4-FFF2-40B4-BE49-F238E27FC236}">
                <a16:creationId xmlns:a16="http://schemas.microsoft.com/office/drawing/2014/main" id="{DD485F2F-249C-B64E-AC93-FC11E838C995}"/>
              </a:ext>
            </a:extLst>
          </p:cNvPr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E93391-9B6B-2A7A-6D83-4818DFC7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84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7640781-BF38-CC12-46F7-FA34DF343A95}"/>
              </a:ext>
            </a:extLst>
          </p:cNvPr>
          <p:cNvSpPr txBox="1">
            <a:spLocks/>
          </p:cNvSpPr>
          <p:nvPr/>
        </p:nvSpPr>
        <p:spPr>
          <a:xfrm>
            <a:off x="1176721" y="5513282"/>
            <a:ext cx="7677150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defPPr>
              <a:defRPr lang="zh-CN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" sz="1000" i="1" dirty="0">
                <a:solidFill>
                  <a:srgbClr val="333333"/>
                </a:solidFill>
              </a:rPr>
              <a:t>Bioinformatics</a:t>
            </a:r>
            <a:r>
              <a:rPr lang="en" sz="1000" dirty="0">
                <a:solidFill>
                  <a:srgbClr val="333333"/>
                </a:solidFill>
              </a:rPr>
              <a:t>, Volume 38, Issue Supplement_1, July 2022, Pages i45–i52, </a:t>
            </a:r>
            <a:r>
              <a:rPr lang="en" sz="1000" dirty="0">
                <a:solidFill>
                  <a:srgbClr val="333333"/>
                </a:solidFill>
                <a:hlinkClick r:id="rId3"/>
              </a:rPr>
              <a:t>https://doi.org/10.1093/bioinformatics/btac239</a:t>
            </a:r>
            <a:endParaRPr lang="en" sz="1000" dirty="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" sz="800" dirty="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" sz="800" dirty="0">
              <a:solidFill>
                <a:srgbClr val="333333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8B0E43-962A-6C8D-B431-DA0ECF8B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1" y="3467126"/>
            <a:ext cx="8858359" cy="61277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/>
            <a:r>
              <a:rPr lang="en-US" altLang="en-US" sz="1400" b="0" dirty="0"/>
              <a:t>Host prediction accuracy for whole genomes without alignment results from genus to phylum
</a:t>
            </a:r>
          </a:p>
        </p:txBody>
      </p:sp>
      <p:pic>
        <p:nvPicPr>
          <p:cNvPr id="4" name="Picture 4" descr="Oxford University Press">
            <a:extLst>
              <a:ext uri="{FF2B5EF4-FFF2-40B4-BE49-F238E27FC236}">
                <a16:creationId xmlns:a16="http://schemas.microsoft.com/office/drawing/2014/main" id="{9FC86D26-EE15-3A5E-30B7-899CA1D3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03" y="6082891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5" name="New picture">
            <a:extLst>
              <a:ext uri="{FF2B5EF4-FFF2-40B4-BE49-F238E27FC236}">
                <a16:creationId xmlns:a16="http://schemas.microsoft.com/office/drawing/2014/main" id="{B8F3E60D-BD39-891F-01D7-7F5117C144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06406" y="3890857"/>
            <a:ext cx="4783774" cy="16830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D94C4-9A99-4584-D279-59087122DD8A}"/>
              </a:ext>
            </a:extLst>
          </p:cNvPr>
          <p:cNvSpPr txBox="1">
            <a:spLocks/>
          </p:cNvSpPr>
          <p:nvPr/>
        </p:nvSpPr>
        <p:spPr bwMode="auto">
          <a:xfrm>
            <a:off x="653831" y="993527"/>
            <a:ext cx="7288924" cy="6127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r>
              <a:rPr lang="en-US" sz="1400" b="0" dirty="0"/>
              <a:t>Host prediction accuracy for whole genomes from genus to phylum
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2E1F73EE-FBED-8659-EEA0-1FB9BA78A4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52264" y="1299915"/>
            <a:ext cx="4892058" cy="2053626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54C6C4F-24BB-E171-5E9B-D05CE0A2E3E9}"/>
              </a:ext>
            </a:extLst>
          </p:cNvPr>
          <p:cNvSpPr txBox="1"/>
          <p:nvPr/>
        </p:nvSpPr>
        <p:spPr>
          <a:xfrm>
            <a:off x="404320" y="213641"/>
            <a:ext cx="472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1944"/>
                </a:solidFill>
              </a:rPr>
              <a:t>Third-party evaluation</a:t>
            </a:r>
          </a:p>
        </p:txBody>
      </p:sp>
      <p:sp>
        <p:nvSpPr>
          <p:cNvPr id="9" name="Left Arrow Callout 2">
            <a:extLst>
              <a:ext uri="{FF2B5EF4-FFF2-40B4-BE49-F238E27FC236}">
                <a16:creationId xmlns:a16="http://schemas.microsoft.com/office/drawing/2014/main" id="{09EFC6F1-C63B-F8B2-6E55-A98400150417}"/>
              </a:ext>
            </a:extLst>
          </p:cNvPr>
          <p:cNvSpPr/>
          <p:nvPr/>
        </p:nvSpPr>
        <p:spPr>
          <a:xfrm>
            <a:off x="6570673" y="1344718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C847F1BD-C76E-A5FE-C04F-E39BF7162CA2}"/>
              </a:ext>
            </a:extLst>
          </p:cNvPr>
          <p:cNvSpPr/>
          <p:nvPr/>
        </p:nvSpPr>
        <p:spPr>
          <a:xfrm>
            <a:off x="6515703" y="3935659"/>
            <a:ext cx="1177541" cy="269055"/>
          </a:xfrm>
          <a:prstGeom prst="leftArrowCallout">
            <a:avLst>
              <a:gd name="adj1" fmla="val 25000"/>
              <a:gd name="adj2" fmla="val 21094"/>
              <a:gd name="adj3" fmla="val 25000"/>
              <a:gd name="adj4" fmla="val 649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ours</a:t>
            </a: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CF9AFE59-77C1-4155-A94C-91DFC2D9D2E7}"/>
              </a:ext>
            </a:extLst>
          </p:cNvPr>
          <p:cNvCxnSpPr/>
          <p:nvPr/>
        </p:nvCxnSpPr>
        <p:spPr>
          <a:xfrm>
            <a:off x="522999" y="71894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EA3EA9E-6355-75BE-3020-0E708B8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1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7664" y="525450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67664" y="98026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410131" y="1217770"/>
            <a:ext cx="23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ECE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894350" y="1314857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1235363" y="1314856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28F67-7C5E-0E4A-BD87-11890F1E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79" y="1797601"/>
            <a:ext cx="4299571" cy="1978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5370AC-2FC7-0641-BDE1-849FA1C3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553" y="4250769"/>
            <a:ext cx="3382894" cy="20817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03EBE4-133F-2048-87F7-4B713FA7D0F8}"/>
              </a:ext>
            </a:extLst>
          </p:cNvPr>
          <p:cNvSpPr txBox="1"/>
          <p:nvPr/>
        </p:nvSpPr>
        <p:spPr>
          <a:xfrm>
            <a:off x="1636294" y="1602313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Accuracy vs. confidence (SoftMax value)</a:t>
            </a:r>
            <a:endParaRPr kumimoji="1"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358BAD-C333-D941-8365-956A09664E2B}"/>
              </a:ext>
            </a:extLst>
          </p:cNvPr>
          <p:cNvSpPr txBox="1"/>
          <p:nvPr/>
        </p:nvSpPr>
        <p:spPr>
          <a:xfrm>
            <a:off x="1636294" y="3876116"/>
            <a:ext cx="242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Prediction with confidence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388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603" y="485234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Experimental results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6603" y="94004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1CB799-643D-194F-B90C-BAB5017B57AF}"/>
              </a:ext>
            </a:extLst>
          </p:cNvPr>
          <p:cNvSpPr txBox="1"/>
          <p:nvPr/>
        </p:nvSpPr>
        <p:spPr>
          <a:xfrm>
            <a:off x="1039070" y="1412775"/>
            <a:ext cx="339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Improvement with label extension</a:t>
            </a:r>
            <a:endParaRPr lang="zh-CN" altLang="en-US" dirty="0"/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16448B84-0F96-9F42-929A-895436D1F40A}"/>
              </a:ext>
            </a:extLst>
          </p:cNvPr>
          <p:cNvSpPr/>
          <p:nvPr/>
        </p:nvSpPr>
        <p:spPr>
          <a:xfrm>
            <a:off x="523289" y="1509862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88399FBE-9F6E-B045-8898-9D5363A62BDE}"/>
              </a:ext>
            </a:extLst>
          </p:cNvPr>
          <p:cNvSpPr/>
          <p:nvPr/>
        </p:nvSpPr>
        <p:spPr>
          <a:xfrm>
            <a:off x="864302" y="1509861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EEBB3D-B0CE-2B46-95E6-7C099E5B99F3}"/>
              </a:ext>
            </a:extLst>
          </p:cNvPr>
          <p:cNvSpPr txBox="1"/>
          <p:nvPr/>
        </p:nvSpPr>
        <p:spPr>
          <a:xfrm>
            <a:off x="1259931" y="1853699"/>
            <a:ext cx="2957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Extension of the knowledge graph</a:t>
            </a:r>
            <a:endParaRPr kumimoji="1"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7B25A4-4CB7-7D4B-8340-2C0684F9ED64}"/>
              </a:ext>
            </a:extLst>
          </p:cNvPr>
          <p:cNvSpPr txBox="1"/>
          <p:nvPr/>
        </p:nvSpPr>
        <p:spPr>
          <a:xfrm>
            <a:off x="1259931" y="4076621"/>
            <a:ext cx="3031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1400" dirty="0"/>
              <a:t>Performance of the label extension</a:t>
            </a:r>
            <a:endParaRPr kumimoji="1"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8028A-5614-19D4-03B1-AC180758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52" y="2117295"/>
            <a:ext cx="2704814" cy="20309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EBC7B9-4E2F-830E-EFCB-A3BF73289817}"/>
              </a:ext>
            </a:extLst>
          </p:cNvPr>
          <p:cNvSpPr txBox="1"/>
          <p:nvPr/>
        </p:nvSpPr>
        <p:spPr>
          <a:xfrm>
            <a:off x="1733007" y="997191"/>
            <a:ext cx="568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701944"/>
                </a:solidFill>
              </a:rPr>
              <a:t>——</a:t>
            </a:r>
            <a:r>
              <a:rPr lang="zh-CN" altLang="en-US" sz="1800" dirty="0">
                <a:solidFill>
                  <a:srgbClr val="701944"/>
                </a:solidFill>
              </a:rPr>
              <a:t> </a:t>
            </a:r>
            <a:r>
              <a:rPr lang="en" altLang="zh-CN" sz="1800" dirty="0">
                <a:solidFill>
                  <a:srgbClr val="701944"/>
                </a:solidFill>
              </a:rPr>
              <a:t>S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ingle-cell viral tagging using </a:t>
            </a:r>
            <a:r>
              <a:rPr lang="en" altLang="zh-CN" dirty="0">
                <a:solidFill>
                  <a:srgbClr val="701944"/>
                </a:solidFill>
              </a:rPr>
              <a:t>a human stool</a:t>
            </a:r>
            <a:r>
              <a:rPr lang="en" altLang="zh-CN" sz="1800" b="0" i="0" dirty="0">
                <a:solidFill>
                  <a:srgbClr val="701944"/>
                </a:solidFill>
                <a:effectLst/>
              </a:rPr>
              <a:t> sample</a:t>
            </a:r>
            <a:endParaRPr lang="zh-CN" altLang="en-US" dirty="0">
              <a:solidFill>
                <a:srgbClr val="701944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5D23B5-E37A-D24E-90C0-2E2B8B78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92" y="4411809"/>
            <a:ext cx="3399651" cy="18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F4551-15AC-4C7E-B13E-B99E057D743B}"/>
              </a:ext>
            </a:extLst>
          </p:cNvPr>
          <p:cNvGrpSpPr/>
          <p:nvPr/>
        </p:nvGrpSpPr>
        <p:grpSpPr>
          <a:xfrm>
            <a:off x="821902" y="387031"/>
            <a:ext cx="840441" cy="5406834"/>
            <a:chOff x="4052907" y="437440"/>
            <a:chExt cx="914400" cy="5882640"/>
          </a:xfrm>
        </p:grpSpPr>
        <p:pic>
          <p:nvPicPr>
            <p:cNvPr id="23" name="Graphic 22" descr="DNA with solid fill">
              <a:extLst>
                <a:ext uri="{FF2B5EF4-FFF2-40B4-BE49-F238E27FC236}">
                  <a16:creationId xmlns:a16="http://schemas.microsoft.com/office/drawing/2014/main" id="{B0893409-96BB-48AD-9705-3C6BC02B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DNA with solid fill">
              <a:extLst>
                <a:ext uri="{FF2B5EF4-FFF2-40B4-BE49-F238E27FC236}">
                  <a16:creationId xmlns:a16="http://schemas.microsoft.com/office/drawing/2014/main" id="{01DE8204-0866-4348-A328-A40D5C32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DNA with solid fill">
              <a:extLst>
                <a:ext uri="{FF2B5EF4-FFF2-40B4-BE49-F238E27FC236}">
                  <a16:creationId xmlns:a16="http://schemas.microsoft.com/office/drawing/2014/main" id="{0E87DCBC-1E32-4FB7-9066-E6154277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DNA with solid fill">
              <a:extLst>
                <a:ext uri="{FF2B5EF4-FFF2-40B4-BE49-F238E27FC236}">
                  <a16:creationId xmlns:a16="http://schemas.microsoft.com/office/drawing/2014/main" id="{46CF610E-FF3E-4A7F-977B-AF61C234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NA with solid fill">
              <a:extLst>
                <a:ext uri="{FF2B5EF4-FFF2-40B4-BE49-F238E27FC236}">
                  <a16:creationId xmlns:a16="http://schemas.microsoft.com/office/drawing/2014/main" id="{06ED3166-9998-40AE-B17C-8E3476C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NA with solid fill">
              <a:extLst>
                <a:ext uri="{FF2B5EF4-FFF2-40B4-BE49-F238E27FC236}">
                  <a16:creationId xmlns:a16="http://schemas.microsoft.com/office/drawing/2014/main" id="{EDF59842-6245-45B4-B852-5C5FBFD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NA with solid fill">
              <a:extLst>
                <a:ext uri="{FF2B5EF4-FFF2-40B4-BE49-F238E27FC236}">
                  <a16:creationId xmlns:a16="http://schemas.microsoft.com/office/drawing/2014/main" id="{AFE7311A-BFE3-42A1-AE04-F0C2AED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E7C57C-FBF7-4BBA-AC55-CE1A14F42221}"/>
              </a:ext>
            </a:extLst>
          </p:cNvPr>
          <p:cNvGrpSpPr/>
          <p:nvPr/>
        </p:nvGrpSpPr>
        <p:grpSpPr>
          <a:xfrm>
            <a:off x="539552" y="2694005"/>
            <a:ext cx="439137" cy="2825115"/>
            <a:chOff x="4052907" y="437440"/>
            <a:chExt cx="914400" cy="5882640"/>
          </a:xfrm>
        </p:grpSpPr>
        <p:pic>
          <p:nvPicPr>
            <p:cNvPr id="39" name="Graphic 38" descr="DNA with solid fill">
              <a:extLst>
                <a:ext uri="{FF2B5EF4-FFF2-40B4-BE49-F238E27FC236}">
                  <a16:creationId xmlns:a16="http://schemas.microsoft.com/office/drawing/2014/main" id="{9BBCCE71-DDDC-49CF-9256-125E118BC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NA with solid fill">
              <a:extLst>
                <a:ext uri="{FF2B5EF4-FFF2-40B4-BE49-F238E27FC236}">
                  <a16:creationId xmlns:a16="http://schemas.microsoft.com/office/drawing/2014/main" id="{F40B8886-BAF7-4298-A5F8-E3D2ECE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DNA with solid fill">
              <a:extLst>
                <a:ext uri="{FF2B5EF4-FFF2-40B4-BE49-F238E27FC236}">
                  <a16:creationId xmlns:a16="http://schemas.microsoft.com/office/drawing/2014/main" id="{6D13DDDA-5A98-40D7-9C87-9E842D8C9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DNA with solid fill">
              <a:extLst>
                <a:ext uri="{FF2B5EF4-FFF2-40B4-BE49-F238E27FC236}">
                  <a16:creationId xmlns:a16="http://schemas.microsoft.com/office/drawing/2014/main" id="{34872027-EE75-42AD-A333-DB28E59E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DNA with solid fill">
              <a:extLst>
                <a:ext uri="{FF2B5EF4-FFF2-40B4-BE49-F238E27FC236}">
                  <a16:creationId xmlns:a16="http://schemas.microsoft.com/office/drawing/2014/main" id="{73D969EF-6E26-44AA-859B-ECE92A80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DNA with solid fill">
              <a:extLst>
                <a:ext uri="{FF2B5EF4-FFF2-40B4-BE49-F238E27FC236}">
                  <a16:creationId xmlns:a16="http://schemas.microsoft.com/office/drawing/2014/main" id="{688C2FF9-8244-4EDD-A6EB-EEDFBB3A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DNA with solid fill">
              <a:extLst>
                <a:ext uri="{FF2B5EF4-FFF2-40B4-BE49-F238E27FC236}">
                  <a16:creationId xmlns:a16="http://schemas.microsoft.com/office/drawing/2014/main" id="{ACF18B0B-5BAC-4251-8E25-8EA0FBC2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60BA9-17C4-44E2-ACB5-9E59F289E25A}"/>
              </a:ext>
            </a:extLst>
          </p:cNvPr>
          <p:cNvGrpSpPr/>
          <p:nvPr/>
        </p:nvGrpSpPr>
        <p:grpSpPr>
          <a:xfrm>
            <a:off x="1569977" y="2896242"/>
            <a:ext cx="494687" cy="3182484"/>
            <a:chOff x="4052907" y="437440"/>
            <a:chExt cx="914400" cy="5882640"/>
          </a:xfrm>
        </p:grpSpPr>
        <p:pic>
          <p:nvPicPr>
            <p:cNvPr id="55" name="Graphic 54" descr="DNA with solid fill">
              <a:extLst>
                <a:ext uri="{FF2B5EF4-FFF2-40B4-BE49-F238E27FC236}">
                  <a16:creationId xmlns:a16="http://schemas.microsoft.com/office/drawing/2014/main" id="{1B0E7746-1448-44BB-9F98-716836C2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37440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DNA with solid fill">
              <a:extLst>
                <a:ext uri="{FF2B5EF4-FFF2-40B4-BE49-F238E27FC236}">
                  <a16:creationId xmlns:a16="http://schemas.microsoft.com/office/drawing/2014/main" id="{8F85199D-46D0-447C-88CB-33EAC488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1262940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DNA with solid fill">
              <a:extLst>
                <a:ext uri="{FF2B5EF4-FFF2-40B4-BE49-F238E27FC236}">
                  <a16:creationId xmlns:a16="http://schemas.microsoft.com/office/drawing/2014/main" id="{199C8C1C-0E42-4A81-B05D-58A97EFD8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093520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DNA with solid fill">
              <a:extLst>
                <a:ext uri="{FF2B5EF4-FFF2-40B4-BE49-F238E27FC236}">
                  <a16:creationId xmlns:a16="http://schemas.microsoft.com/office/drawing/2014/main" id="{42DBAA4F-E798-421D-8E76-80F5E7D6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2919020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DNA with solid fill">
              <a:extLst>
                <a:ext uri="{FF2B5EF4-FFF2-40B4-BE49-F238E27FC236}">
                  <a16:creationId xmlns:a16="http://schemas.microsoft.com/office/drawing/2014/main" id="{A0CA1EA2-D624-4207-BB3C-074172459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3749600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DNA with solid fill">
              <a:extLst>
                <a:ext uri="{FF2B5EF4-FFF2-40B4-BE49-F238E27FC236}">
                  <a16:creationId xmlns:a16="http://schemas.microsoft.com/office/drawing/2014/main" id="{8CBDE17A-293E-4179-A68E-CFDF01A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4575100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DNA with solid fill">
              <a:extLst>
                <a:ext uri="{FF2B5EF4-FFF2-40B4-BE49-F238E27FC236}">
                  <a16:creationId xmlns:a16="http://schemas.microsoft.com/office/drawing/2014/main" id="{6E8DCA97-1D8B-4B26-B7A9-C601E5300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2907" y="540568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EC3953-C5B7-4725-BD39-ED67EA222CC9}"/>
              </a:ext>
            </a:extLst>
          </p:cNvPr>
          <p:cNvSpPr/>
          <p:nvPr/>
        </p:nvSpPr>
        <p:spPr>
          <a:xfrm>
            <a:off x="2356318" y="1066119"/>
            <a:ext cx="2417630" cy="322706"/>
          </a:xfrm>
          <a:custGeom>
            <a:avLst/>
            <a:gdLst>
              <a:gd name="connsiteX0" fmla="*/ 156175 w 938691"/>
              <a:gd name="connsiteY0" fmla="*/ 430275 h 430275"/>
              <a:gd name="connsiteX1" fmla="*/ 129798 w 938691"/>
              <a:gd name="connsiteY1" fmla="*/ 254428 h 430275"/>
              <a:gd name="connsiteX2" fmla="*/ 15498 w 938691"/>
              <a:gd name="connsiteY2" fmla="*/ 192882 h 430275"/>
              <a:gd name="connsiteX3" fmla="*/ 6706 w 938691"/>
              <a:gd name="connsiteY3" fmla="*/ 104959 h 430275"/>
              <a:gd name="connsiteX4" fmla="*/ 68252 w 938691"/>
              <a:gd name="connsiteY4" fmla="*/ 8244 h 430275"/>
              <a:gd name="connsiteX5" fmla="*/ 191345 w 938691"/>
              <a:gd name="connsiteY5" fmla="*/ 8244 h 430275"/>
              <a:gd name="connsiteX6" fmla="*/ 252891 w 938691"/>
              <a:gd name="connsiteY6" fmla="*/ 34621 h 430275"/>
              <a:gd name="connsiteX7" fmla="*/ 296852 w 938691"/>
              <a:gd name="connsiteY7" fmla="*/ 104959 h 430275"/>
              <a:gd name="connsiteX8" fmla="*/ 340814 w 938691"/>
              <a:gd name="connsiteY8" fmla="*/ 166505 h 430275"/>
              <a:gd name="connsiteX9" fmla="*/ 411152 w 938691"/>
              <a:gd name="connsiteY9" fmla="*/ 201675 h 430275"/>
              <a:gd name="connsiteX10" fmla="*/ 446321 w 938691"/>
              <a:gd name="connsiteY10" fmla="*/ 201675 h 430275"/>
              <a:gd name="connsiteX11" fmla="*/ 499075 w 938691"/>
              <a:gd name="connsiteY11" fmla="*/ 166505 h 430275"/>
              <a:gd name="connsiteX12" fmla="*/ 534245 w 938691"/>
              <a:gd name="connsiteY12" fmla="*/ 113751 h 430275"/>
              <a:gd name="connsiteX13" fmla="*/ 569414 w 938691"/>
              <a:gd name="connsiteY13" fmla="*/ 78582 h 430275"/>
              <a:gd name="connsiteX14" fmla="*/ 622168 w 938691"/>
              <a:gd name="connsiteY14" fmla="*/ 69790 h 430275"/>
              <a:gd name="connsiteX15" fmla="*/ 674921 w 938691"/>
              <a:gd name="connsiteY15" fmla="*/ 87375 h 430275"/>
              <a:gd name="connsiteX16" fmla="*/ 710091 w 938691"/>
              <a:gd name="connsiteY16" fmla="*/ 131336 h 430275"/>
              <a:gd name="connsiteX17" fmla="*/ 727675 w 938691"/>
              <a:gd name="connsiteY17" fmla="*/ 184090 h 430275"/>
              <a:gd name="connsiteX18" fmla="*/ 754052 w 938691"/>
              <a:gd name="connsiteY18" fmla="*/ 210467 h 430275"/>
              <a:gd name="connsiteX19" fmla="*/ 789221 w 938691"/>
              <a:gd name="connsiteY19" fmla="*/ 210467 h 430275"/>
              <a:gd name="connsiteX20" fmla="*/ 841975 w 938691"/>
              <a:gd name="connsiteY20" fmla="*/ 210467 h 430275"/>
              <a:gd name="connsiteX21" fmla="*/ 877145 w 938691"/>
              <a:gd name="connsiteY21" fmla="*/ 184090 h 430275"/>
              <a:gd name="connsiteX22" fmla="*/ 921106 w 938691"/>
              <a:gd name="connsiteY22" fmla="*/ 148921 h 430275"/>
              <a:gd name="connsiteX23" fmla="*/ 938691 w 938691"/>
              <a:gd name="connsiteY23" fmla="*/ 113751 h 43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8691" h="430275">
                <a:moveTo>
                  <a:pt x="156175" y="430275"/>
                </a:moveTo>
                <a:cubicBezTo>
                  <a:pt x="154709" y="362134"/>
                  <a:pt x="153244" y="293993"/>
                  <a:pt x="129798" y="254428"/>
                </a:cubicBezTo>
                <a:cubicBezTo>
                  <a:pt x="106352" y="214863"/>
                  <a:pt x="36013" y="217793"/>
                  <a:pt x="15498" y="192882"/>
                </a:cubicBezTo>
                <a:cubicBezTo>
                  <a:pt x="-5017" y="167971"/>
                  <a:pt x="-2086" y="135732"/>
                  <a:pt x="6706" y="104959"/>
                </a:cubicBezTo>
                <a:cubicBezTo>
                  <a:pt x="15498" y="74186"/>
                  <a:pt x="37479" y="24363"/>
                  <a:pt x="68252" y="8244"/>
                </a:cubicBezTo>
                <a:cubicBezTo>
                  <a:pt x="99025" y="-7875"/>
                  <a:pt x="160572" y="3848"/>
                  <a:pt x="191345" y="8244"/>
                </a:cubicBezTo>
                <a:cubicBezTo>
                  <a:pt x="222118" y="12640"/>
                  <a:pt x="235306" y="18502"/>
                  <a:pt x="252891" y="34621"/>
                </a:cubicBezTo>
                <a:cubicBezTo>
                  <a:pt x="270476" y="50740"/>
                  <a:pt x="282198" y="82978"/>
                  <a:pt x="296852" y="104959"/>
                </a:cubicBezTo>
                <a:cubicBezTo>
                  <a:pt x="311506" y="126940"/>
                  <a:pt x="321764" y="150386"/>
                  <a:pt x="340814" y="166505"/>
                </a:cubicBezTo>
                <a:cubicBezTo>
                  <a:pt x="359864" y="182624"/>
                  <a:pt x="411152" y="201675"/>
                  <a:pt x="411152" y="201675"/>
                </a:cubicBezTo>
                <a:cubicBezTo>
                  <a:pt x="428737" y="207537"/>
                  <a:pt x="431667" y="207537"/>
                  <a:pt x="446321" y="201675"/>
                </a:cubicBezTo>
                <a:cubicBezTo>
                  <a:pt x="460975" y="195813"/>
                  <a:pt x="484421" y="181159"/>
                  <a:pt x="499075" y="166505"/>
                </a:cubicBezTo>
                <a:cubicBezTo>
                  <a:pt x="513729" y="151851"/>
                  <a:pt x="534245" y="113751"/>
                  <a:pt x="534245" y="113751"/>
                </a:cubicBezTo>
                <a:cubicBezTo>
                  <a:pt x="545968" y="99097"/>
                  <a:pt x="554760" y="85909"/>
                  <a:pt x="569414" y="78582"/>
                </a:cubicBezTo>
                <a:cubicBezTo>
                  <a:pt x="584068" y="71255"/>
                  <a:pt x="604584" y="68325"/>
                  <a:pt x="622168" y="69790"/>
                </a:cubicBezTo>
                <a:cubicBezTo>
                  <a:pt x="639752" y="71255"/>
                  <a:pt x="660267" y="77117"/>
                  <a:pt x="674921" y="87375"/>
                </a:cubicBezTo>
                <a:cubicBezTo>
                  <a:pt x="689575" y="97633"/>
                  <a:pt x="701299" y="115217"/>
                  <a:pt x="710091" y="131336"/>
                </a:cubicBezTo>
                <a:cubicBezTo>
                  <a:pt x="718883" y="147455"/>
                  <a:pt x="727675" y="184090"/>
                  <a:pt x="727675" y="184090"/>
                </a:cubicBezTo>
                <a:cubicBezTo>
                  <a:pt x="735002" y="197278"/>
                  <a:pt x="754052" y="210467"/>
                  <a:pt x="754052" y="210467"/>
                </a:cubicBezTo>
                <a:cubicBezTo>
                  <a:pt x="764310" y="214863"/>
                  <a:pt x="789221" y="210467"/>
                  <a:pt x="789221" y="210467"/>
                </a:cubicBezTo>
                <a:lnTo>
                  <a:pt x="841975" y="210467"/>
                </a:lnTo>
                <a:cubicBezTo>
                  <a:pt x="856629" y="206071"/>
                  <a:pt x="863956" y="194348"/>
                  <a:pt x="877145" y="184090"/>
                </a:cubicBezTo>
                <a:cubicBezTo>
                  <a:pt x="890334" y="173832"/>
                  <a:pt x="921106" y="148921"/>
                  <a:pt x="921106" y="148921"/>
                </a:cubicBezTo>
                <a:cubicBezTo>
                  <a:pt x="931364" y="137198"/>
                  <a:pt x="935027" y="125474"/>
                  <a:pt x="938691" y="113751"/>
                </a:cubicBez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48E72C2-F41E-4C54-881A-BEDB8CA87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948" y="888329"/>
            <a:ext cx="3598586" cy="30777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kumimoji="0" lang="LID4096" altLang="LID4096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ATGGGCAAGTCAGAAAGTCAGATGGATATAACTGATATCAACACTCCAAAGCCAAAGAAGAAACAGCGATGGACTCCACTGGAGATCAGCCTCTCGGTCCTTGTCCTGCTCCTCACCATCATAGCTGTGACAATGATCGACTCTATGCAACCTACGATGATGGTATTTGCAAGTCATCAGACTGCATAAAATCAGCTGCTCGACTGATCCAAAACATGGATGCCACCACTG</a:t>
            </a: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Courier New" panose="02070309020205020404" pitchFamily="49" charset="0"/>
              </a:rPr>
              <a:t>… …</a:t>
            </a:r>
            <a:endParaRPr lang="LID4096" altLang="LID4096" sz="3600" dirty="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D74A7E-DD89-4F6F-B134-22FBE3149816}"/>
              </a:ext>
            </a:extLst>
          </p:cNvPr>
          <p:cNvSpPr/>
          <p:nvPr/>
        </p:nvSpPr>
        <p:spPr>
          <a:xfrm>
            <a:off x="4873097" y="4206215"/>
            <a:ext cx="3575209" cy="68480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Language of Life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211AD7-2928-604E-B313-B5178E591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52" y="1227472"/>
            <a:ext cx="32131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C2F8E-497E-3549-9D54-4BD76814735A}"/>
              </a:ext>
            </a:extLst>
          </p:cNvPr>
          <p:cNvSpPr txBox="1"/>
          <p:nvPr/>
        </p:nvSpPr>
        <p:spPr>
          <a:xfrm>
            <a:off x="2627784" y="562938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400" dirty="0"/>
              <a:t>https://</a:t>
            </a:r>
            <a:r>
              <a:rPr kumimoji="1" lang="en-US" sz="1400" dirty="0" err="1"/>
              <a:t>nebula.org</a:t>
            </a:r>
            <a:r>
              <a:rPr kumimoji="1" lang="en-US" sz="1400" dirty="0"/>
              <a:t>/blog/</a:t>
            </a:r>
            <a:r>
              <a:rPr kumimoji="1" lang="en-US" sz="1400" dirty="0" err="1"/>
              <a:t>dna</a:t>
            </a:r>
            <a:r>
              <a:rPr kumimoji="1" lang="en-US" sz="1400" dirty="0"/>
              <a:t>-structure-model/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362F5-97F1-3D4E-BDC0-B5514512D1E7}"/>
              </a:ext>
            </a:extLst>
          </p:cNvPr>
          <p:cNvSpPr txBox="1"/>
          <p:nvPr/>
        </p:nvSpPr>
        <p:spPr>
          <a:xfrm>
            <a:off x="4830560" y="4876153"/>
            <a:ext cx="409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- Contains all functions that make each of us unique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5201-39E7-464B-A350-593A7F7C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E94027-8B23-C041-9BB6-BA5D03F4F2D3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62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2620" y="374656"/>
            <a:ext cx="5826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PhaBOX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02620" y="82946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2"/>
          <p:cNvSpPr txBox="1">
            <a:spLocks/>
          </p:cNvSpPr>
          <p:nvPr/>
        </p:nvSpPr>
        <p:spPr>
          <a:xfrm>
            <a:off x="7892777" y="588963"/>
            <a:ext cx="472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17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035774" y="897945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35774" y="940044"/>
            <a:ext cx="2213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4FE98-06C0-BBE0-07BD-FDA642132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85"/>
          <a:stretch/>
        </p:blipFill>
        <p:spPr bwMode="auto">
          <a:xfrm>
            <a:off x="385373" y="1156368"/>
            <a:ext cx="6995114" cy="38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46A22FBF-4E6B-12F4-FB27-9F7E478D546B}"/>
              </a:ext>
            </a:extLst>
          </p:cNvPr>
          <p:cNvSpPr txBox="1"/>
          <p:nvPr/>
        </p:nvSpPr>
        <p:spPr>
          <a:xfrm>
            <a:off x="741982" y="5284450"/>
            <a:ext cx="5715968" cy="830997"/>
          </a:xfrm>
          <a:prstGeom prst="rect">
            <a:avLst/>
          </a:prstGeom>
          <a:solidFill>
            <a:srgbClr val="92D050">
              <a:alpha val="24391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https://phage.ee.cityu.edu.hk/</a:t>
            </a:r>
            <a:endParaRPr lang="en-US" sz="2400" dirty="0"/>
          </a:p>
          <a:p>
            <a:r>
              <a:rPr lang="en-US" sz="2400" dirty="0"/>
              <a:t>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575830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EDF6-A313-7641-9A99-E4F73FEF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9AC25-9B01-D7FF-E9BF-E72573EDC6D6}"/>
              </a:ext>
            </a:extLst>
          </p:cNvPr>
          <p:cNvSpPr txBox="1">
            <a:spLocks/>
          </p:cNvSpPr>
          <p:nvPr/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F9B59455-5E98-42F6-9009-2A51DAFFB730}" type="slidenum">
              <a:rPr lang="en-US" smtClean="0"/>
              <a:pPr>
                <a:spcAft>
                  <a:spcPts val="450"/>
                </a:spcAft>
              </a:pPr>
              <a:t>41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26F4F-CBF6-7734-FF92-6B81184A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55" y="3640765"/>
            <a:ext cx="4387052" cy="1358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A2C9B5-5F6A-A05C-1EBB-AE4C57D8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324" y="1364005"/>
            <a:ext cx="4173383" cy="1467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D39997-5D01-5237-0614-C42F840E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" y="3622851"/>
            <a:ext cx="4158929" cy="1358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2ABB04-6F79-4CD0-D2CA-311455EAC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81912"/>
            <a:ext cx="4553008" cy="14670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A32F64-DA3A-ADD6-E9D9-0B39DC614732}"/>
              </a:ext>
            </a:extLst>
          </p:cNvPr>
          <p:cNvSpPr txBox="1"/>
          <p:nvPr/>
        </p:nvSpPr>
        <p:spPr>
          <a:xfrm>
            <a:off x="501869" y="2848992"/>
            <a:ext cx="31536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/PhaMer</a:t>
            </a:r>
            <a:endParaRPr kumimoji="1" lang="zh-CN" altLang="en-US" sz="13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81E754-1606-E81D-C433-12227CF533EF}"/>
              </a:ext>
            </a:extLst>
          </p:cNvPr>
          <p:cNvSpPr txBox="1"/>
          <p:nvPr/>
        </p:nvSpPr>
        <p:spPr>
          <a:xfrm>
            <a:off x="624156" y="4998781"/>
            <a:ext cx="3151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/CHERRY</a:t>
            </a:r>
            <a:endParaRPr kumimoji="1" lang="zh-CN" altLang="en-US" sz="135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9EA17E-3B7D-F017-6BD0-13C40667859C}"/>
              </a:ext>
            </a:extLst>
          </p:cNvPr>
          <p:cNvSpPr txBox="1"/>
          <p:nvPr/>
        </p:nvSpPr>
        <p:spPr>
          <a:xfrm>
            <a:off x="5283323" y="4998781"/>
            <a:ext cx="3118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/PhaTYP</a:t>
            </a:r>
            <a:endParaRPr kumimoji="1" lang="zh-CN" altLang="en-US" sz="13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45D70E-B873-CEF9-7C61-79CD480528D2}"/>
              </a:ext>
            </a:extLst>
          </p:cNvPr>
          <p:cNvSpPr txBox="1"/>
          <p:nvPr/>
        </p:nvSpPr>
        <p:spPr>
          <a:xfrm>
            <a:off x="5283323" y="2820426"/>
            <a:ext cx="3172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350" dirty="0"/>
              <a:t>https://</a:t>
            </a:r>
            <a:r>
              <a:rPr kumimoji="1" lang="en" altLang="zh-CN" sz="1350" dirty="0" err="1"/>
              <a:t>github.com</a:t>
            </a:r>
            <a:r>
              <a:rPr kumimoji="1" lang="en" altLang="zh-CN" sz="1350" dirty="0"/>
              <a:t>/</a:t>
            </a:r>
            <a:r>
              <a:rPr kumimoji="1" lang="en" altLang="zh-CN" sz="1350" dirty="0" err="1"/>
              <a:t>KennthShang</a:t>
            </a:r>
            <a:r>
              <a:rPr kumimoji="1" lang="en" altLang="zh-CN" sz="1350" dirty="0"/>
              <a:t>/PhaGCN</a:t>
            </a:r>
            <a:endParaRPr kumimoji="1" lang="zh-CN" altLang="en-US" sz="135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4CFBA69-8E94-7B99-A871-0AF3CB83029E}"/>
              </a:ext>
            </a:extLst>
          </p:cNvPr>
          <p:cNvSpPr txBox="1">
            <a:spLocks/>
          </p:cNvSpPr>
          <p:nvPr/>
        </p:nvSpPr>
        <p:spPr>
          <a:xfrm>
            <a:off x="310887" y="169027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Our tools for phage sequence analysis</a:t>
            </a:r>
          </a:p>
        </p:txBody>
      </p:sp>
      <p:cxnSp>
        <p:nvCxnSpPr>
          <p:cNvPr id="19" name="直接连接符 27">
            <a:extLst>
              <a:ext uri="{FF2B5EF4-FFF2-40B4-BE49-F238E27FC236}">
                <a16:creationId xmlns:a16="http://schemas.microsoft.com/office/drawing/2014/main" id="{B3695C4B-A322-D995-D3AC-0A0BCDE13A17}"/>
              </a:ext>
            </a:extLst>
          </p:cNvPr>
          <p:cNvCxnSpPr/>
          <p:nvPr/>
        </p:nvCxnSpPr>
        <p:spPr>
          <a:xfrm>
            <a:off x="328978" y="852694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4B56FD91-905E-2C12-0448-985BAA16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19861-D986-0D40-A827-FB0CA594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3" y="5234320"/>
            <a:ext cx="519848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Acknowledgement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08CD1D-4857-8A4F-B4A8-7414C2FA0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Funding: HKIDS, GRF, ITF, and City University of Hong Kong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B8EBC-70AB-9718-37F6-22B23BA4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968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5D44-6586-8240-A814-7BE714FC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043791-2F40-214A-9236-2BF1C146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992" y="1213325"/>
            <a:ext cx="2524134" cy="413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9BACA-307F-AD40-933A-E1F22B672733}"/>
              </a:ext>
            </a:extLst>
          </p:cNvPr>
          <p:cNvSpPr/>
          <p:nvPr/>
        </p:nvSpPr>
        <p:spPr>
          <a:xfrm>
            <a:off x="4554199" y="1385345"/>
            <a:ext cx="3334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C39DEB-F2C7-E34A-8DDD-8BE3C2DDBE52}"/>
              </a:ext>
            </a:extLst>
          </p:cNvPr>
          <p:cNvSpPr/>
          <p:nvPr/>
        </p:nvSpPr>
        <p:spPr>
          <a:xfrm>
            <a:off x="1020727" y="536099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i="1" dirty="0">
                <a:solidFill>
                  <a:srgbClr val="40749C"/>
                </a:solidFill>
                <a:latin typeface="FranklinGothic-BookItalic"/>
              </a:rPr>
              <a:t>Hong Kong Science Museum</a:t>
            </a:r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A03A7-1BDC-3E40-B399-2A632F6CF72D}"/>
              </a:ext>
            </a:extLst>
          </p:cNvPr>
          <p:cNvSpPr txBox="1"/>
          <p:nvPr/>
        </p:nvSpPr>
        <p:spPr>
          <a:xfrm>
            <a:off x="3973330" y="3686181"/>
            <a:ext cx="4969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more information, please visit the lab website: </a:t>
            </a:r>
          </a:p>
          <a:p>
            <a:r>
              <a:rPr lang="en-US" dirty="0"/>
              <a:t>https://</a:t>
            </a:r>
            <a:r>
              <a:rPr lang="en-US" dirty="0" err="1"/>
              <a:t>yannisun.github.io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2575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68589" y="525737"/>
            <a:ext cx="6461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</a:rPr>
              <a:t>Viral haplotype characterization using TGS</a:t>
            </a:r>
            <a:endParaRPr lang="zh-CN" altLang="en-US" sz="2800" b="1" dirty="0">
              <a:solidFill>
                <a:srgbClr val="701944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30560" y="1011115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 txBox="1">
            <a:spLocks/>
          </p:cNvSpPr>
          <p:nvPr/>
        </p:nvSpPr>
        <p:spPr>
          <a:xfrm>
            <a:off x="7945596" y="622925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4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023799" y="928030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023799" y="970129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F718922-7352-0F43-8632-AFFFC47AE253}"/>
              </a:ext>
            </a:extLst>
          </p:cNvPr>
          <p:cNvGrpSpPr/>
          <p:nvPr/>
        </p:nvGrpSpPr>
        <p:grpSpPr>
          <a:xfrm>
            <a:off x="6966454" y="2320122"/>
            <a:ext cx="1636305" cy="1994246"/>
            <a:chOff x="6900314" y="2543755"/>
            <a:chExt cx="1636305" cy="1994246"/>
          </a:xfrm>
        </p:grpSpPr>
        <p:sp>
          <p:nvSpPr>
            <p:cNvPr id="25" name="文本框 24"/>
            <p:cNvSpPr txBox="1"/>
            <p:nvPr/>
          </p:nvSpPr>
          <p:spPr>
            <a:xfrm>
              <a:off x="7054223" y="4014781"/>
              <a:ext cx="1251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Viral Genomes</a:t>
              </a:r>
            </a:p>
            <a:p>
              <a:pPr algn="ctr"/>
              <a:r>
                <a:rPr lang="en-US" altLang="zh-CN" sz="1400" dirty="0"/>
                <a:t>(haplotypes)</a:t>
              </a:r>
              <a:endParaRPr lang="zh-CN" altLang="en-US" sz="1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0ACE9CE-A6F3-9E45-A6B4-054FCCD1CE54}"/>
                </a:ext>
              </a:extLst>
            </p:cNvPr>
            <p:cNvSpPr txBox="1"/>
            <p:nvPr/>
          </p:nvSpPr>
          <p:spPr>
            <a:xfrm>
              <a:off x="6981263" y="2543755"/>
              <a:ext cx="14387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…A</a:t>
              </a:r>
              <a:r>
                <a:rPr kumimoji="1"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C</a:t>
              </a:r>
              <a:r>
                <a:rPr kumimoji="1" lang="en-US" altLang="zh-CN" sz="1200" dirty="0"/>
                <a:t>GTCGTA</a:t>
              </a:r>
              <a:r>
                <a:rPr kumimoji="1"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T</a:t>
              </a:r>
              <a:r>
                <a:rPr kumimoji="1" lang="en-US" altLang="zh-CN" sz="1200" dirty="0"/>
                <a:t>CGA...</a:t>
              </a:r>
            </a:p>
            <a:p>
              <a:r>
                <a:rPr kumimoji="1" lang="en-US" altLang="zh-CN" sz="1200" dirty="0"/>
                <a:t>…A</a:t>
              </a:r>
              <a:r>
                <a:rPr kumimoji="1"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</a:t>
              </a:r>
              <a:r>
                <a:rPr kumimoji="1" lang="en-US" altLang="zh-CN" sz="1200" dirty="0"/>
                <a:t>G</a:t>
              </a:r>
              <a:r>
                <a:rPr kumimoji="1"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G</a:t>
              </a:r>
              <a:r>
                <a:rPr kumimoji="1" lang="en-US" altLang="zh-CN" sz="1200" dirty="0"/>
                <a:t>CG</a:t>
              </a:r>
              <a:r>
                <a:rPr kumimoji="1" lang="en-US" altLang="zh-CN" sz="1200" b="1" dirty="0">
                  <a:solidFill>
                    <a:schemeClr val="accent2">
                      <a:lumMod val="75000"/>
                    </a:schemeClr>
                  </a:solidFill>
                </a:rPr>
                <a:t>C</a:t>
              </a:r>
              <a:r>
                <a:rPr kumimoji="1" lang="en-US" altLang="zh-CN" sz="1200" dirty="0"/>
                <a:t>ACCGA…</a:t>
              </a:r>
            </a:p>
            <a:p>
              <a:r>
                <a:rPr kumimoji="1" lang="en-US" altLang="zh-CN" sz="1200" dirty="0"/>
                <a:t>…ATGT</a:t>
              </a:r>
              <a:r>
                <a:rPr kumimoji="1" lang="en-US" altLang="zh-CN" sz="1200" b="1" dirty="0">
                  <a:solidFill>
                    <a:srgbClr val="00B050"/>
                  </a:solidFill>
                </a:rPr>
                <a:t>T</a:t>
              </a:r>
              <a:r>
                <a:rPr kumimoji="1" lang="en-US" altLang="zh-CN" sz="1200" dirty="0"/>
                <a:t>GTACC</a:t>
              </a:r>
              <a:r>
                <a:rPr kumimoji="1" lang="en-US" altLang="zh-CN" sz="1200" b="1" dirty="0">
                  <a:solidFill>
                    <a:srgbClr val="00B050"/>
                  </a:solidFill>
                </a:rPr>
                <a:t>A</a:t>
              </a:r>
              <a:r>
                <a:rPr kumimoji="1" lang="en-US" altLang="zh-CN" sz="1200" dirty="0"/>
                <a:t>A…</a:t>
              </a:r>
              <a:endParaRPr kumimoji="1" lang="zh-CN" altLang="en-US" sz="1200" dirty="0"/>
            </a:p>
          </p:txBody>
        </p:sp>
        <p:sp>
          <p:nvSpPr>
            <p:cNvPr id="85" name="任意形状 84">
              <a:extLst>
                <a:ext uri="{FF2B5EF4-FFF2-40B4-BE49-F238E27FC236}">
                  <a16:creationId xmlns:a16="http://schemas.microsoft.com/office/drawing/2014/main" id="{CB96CDC6-06D3-DF49-A6C9-C97E15ACF78B}"/>
                </a:ext>
              </a:extLst>
            </p:cNvPr>
            <p:cNvSpPr/>
            <p:nvPr/>
          </p:nvSpPr>
          <p:spPr>
            <a:xfrm rot="20241952">
              <a:off x="6900314" y="3026130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chemeClr val="accent1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90" name="任意形状 89">
              <a:extLst>
                <a:ext uri="{FF2B5EF4-FFF2-40B4-BE49-F238E27FC236}">
                  <a16:creationId xmlns:a16="http://schemas.microsoft.com/office/drawing/2014/main" id="{6C078138-AA0C-DF49-B834-C510F0076B5B}"/>
                </a:ext>
              </a:extLst>
            </p:cNvPr>
            <p:cNvSpPr/>
            <p:nvPr/>
          </p:nvSpPr>
          <p:spPr>
            <a:xfrm rot="20241952">
              <a:off x="7030399" y="3585973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  <p:sp>
          <p:nvSpPr>
            <p:cNvPr id="91" name="任意形状 90">
              <a:extLst>
                <a:ext uri="{FF2B5EF4-FFF2-40B4-BE49-F238E27FC236}">
                  <a16:creationId xmlns:a16="http://schemas.microsoft.com/office/drawing/2014/main" id="{9B177C9E-F6E2-9145-9916-B0FDDE8F66DB}"/>
                </a:ext>
              </a:extLst>
            </p:cNvPr>
            <p:cNvSpPr/>
            <p:nvPr/>
          </p:nvSpPr>
          <p:spPr>
            <a:xfrm rot="20241952">
              <a:off x="6927022" y="3306160"/>
              <a:ext cx="1506220" cy="547259"/>
            </a:xfrm>
            <a:custGeom>
              <a:avLst/>
              <a:gdLst>
                <a:gd name="connsiteX0" fmla="*/ 0 w 1270000"/>
                <a:gd name="connsiteY0" fmla="*/ 136934 h 589618"/>
                <a:gd name="connsiteX1" fmla="*/ 264160 w 1270000"/>
                <a:gd name="connsiteY1" fmla="*/ 4854 h 589618"/>
                <a:gd name="connsiteX2" fmla="*/ 325120 w 1270000"/>
                <a:gd name="connsiteY2" fmla="*/ 289334 h 589618"/>
                <a:gd name="connsiteX3" fmla="*/ 741680 w 1270000"/>
                <a:gd name="connsiteY3" fmla="*/ 167414 h 589618"/>
                <a:gd name="connsiteX4" fmla="*/ 721360 w 1270000"/>
                <a:gd name="connsiteY4" fmla="*/ 451894 h 589618"/>
                <a:gd name="connsiteX5" fmla="*/ 1056640 w 1270000"/>
                <a:gd name="connsiteY5" fmla="*/ 350294 h 589618"/>
                <a:gd name="connsiteX6" fmla="*/ 1097280 w 1270000"/>
                <a:gd name="connsiteY6" fmla="*/ 573814 h 589618"/>
                <a:gd name="connsiteX7" fmla="*/ 1270000 w 1270000"/>
                <a:gd name="connsiteY7" fmla="*/ 553494 h 58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0000" h="589618">
                  <a:moveTo>
                    <a:pt x="0" y="136934"/>
                  </a:moveTo>
                  <a:cubicBezTo>
                    <a:pt x="104986" y="58194"/>
                    <a:pt x="209973" y="-20546"/>
                    <a:pt x="264160" y="4854"/>
                  </a:cubicBezTo>
                  <a:cubicBezTo>
                    <a:pt x="318347" y="30254"/>
                    <a:pt x="245533" y="262241"/>
                    <a:pt x="325120" y="289334"/>
                  </a:cubicBezTo>
                  <a:cubicBezTo>
                    <a:pt x="404707" y="316427"/>
                    <a:pt x="675640" y="140321"/>
                    <a:pt x="741680" y="167414"/>
                  </a:cubicBezTo>
                  <a:cubicBezTo>
                    <a:pt x="807720" y="194507"/>
                    <a:pt x="668867" y="421414"/>
                    <a:pt x="721360" y="451894"/>
                  </a:cubicBezTo>
                  <a:cubicBezTo>
                    <a:pt x="773853" y="482374"/>
                    <a:pt x="993987" y="329974"/>
                    <a:pt x="1056640" y="350294"/>
                  </a:cubicBezTo>
                  <a:cubicBezTo>
                    <a:pt x="1119293" y="370614"/>
                    <a:pt x="1061720" y="539947"/>
                    <a:pt x="1097280" y="573814"/>
                  </a:cubicBezTo>
                  <a:cubicBezTo>
                    <a:pt x="1132840" y="607681"/>
                    <a:pt x="1201420" y="580587"/>
                    <a:pt x="1270000" y="553494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506220"/>
                        <a:gd name="connsiteY0" fmla="*/ 127096 h 547259"/>
                        <a:gd name="connsiteX1" fmla="*/ 313293 w 1506220"/>
                        <a:gd name="connsiteY1" fmla="*/ 4505 h 547259"/>
                        <a:gd name="connsiteX2" fmla="*/ 385592 w 1506220"/>
                        <a:gd name="connsiteY2" fmla="*/ 268547 h 547259"/>
                        <a:gd name="connsiteX3" fmla="*/ 879632 w 1506220"/>
                        <a:gd name="connsiteY3" fmla="*/ 155386 h 547259"/>
                        <a:gd name="connsiteX4" fmla="*/ 855532 w 1506220"/>
                        <a:gd name="connsiteY4" fmla="*/ 419429 h 547259"/>
                        <a:gd name="connsiteX5" fmla="*/ 1253175 w 1506220"/>
                        <a:gd name="connsiteY5" fmla="*/ 325128 h 547259"/>
                        <a:gd name="connsiteX6" fmla="*/ 1301374 w 1506220"/>
                        <a:gd name="connsiteY6" fmla="*/ 532590 h 547259"/>
                        <a:gd name="connsiteX7" fmla="*/ 1506220 w 1506220"/>
                        <a:gd name="connsiteY7" fmla="*/ 513730 h 5472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06220" h="547259" extrusionOk="0">
                          <a:moveTo>
                            <a:pt x="0" y="127096"/>
                          </a:moveTo>
                          <a:cubicBezTo>
                            <a:pt x="114781" y="48010"/>
                            <a:pt x="234541" y="-13633"/>
                            <a:pt x="313293" y="4505"/>
                          </a:cubicBezTo>
                          <a:cubicBezTo>
                            <a:pt x="399915" y="32786"/>
                            <a:pt x="288933" y="243473"/>
                            <a:pt x="385592" y="268547"/>
                          </a:cubicBezTo>
                          <a:cubicBezTo>
                            <a:pt x="465967" y="307381"/>
                            <a:pt x="800406" y="135231"/>
                            <a:pt x="879632" y="155386"/>
                          </a:cubicBezTo>
                          <a:cubicBezTo>
                            <a:pt x="954543" y="178666"/>
                            <a:pt x="797447" y="393132"/>
                            <a:pt x="855532" y="419429"/>
                          </a:cubicBezTo>
                          <a:cubicBezTo>
                            <a:pt x="930195" y="449191"/>
                            <a:pt x="1183827" y="296063"/>
                            <a:pt x="1253175" y="325128"/>
                          </a:cubicBezTo>
                          <a:cubicBezTo>
                            <a:pt x="1315758" y="342193"/>
                            <a:pt x="1252722" y="507254"/>
                            <a:pt x="1301374" y="532590"/>
                          </a:cubicBezTo>
                          <a:cubicBezTo>
                            <a:pt x="1341787" y="547227"/>
                            <a:pt x="1422361" y="542383"/>
                            <a:pt x="1506220" y="51373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74C6728-2FBC-8F41-BB48-8D6A00F0BCE6}"/>
              </a:ext>
            </a:extLst>
          </p:cNvPr>
          <p:cNvGrpSpPr/>
          <p:nvPr/>
        </p:nvGrpSpPr>
        <p:grpSpPr>
          <a:xfrm>
            <a:off x="3575256" y="2599468"/>
            <a:ext cx="1993488" cy="1507867"/>
            <a:chOff x="3575256" y="3025499"/>
            <a:chExt cx="1993488" cy="1507867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31527E35-3CC6-304B-A1A1-568D011265A8}"/>
                </a:ext>
              </a:extLst>
            </p:cNvPr>
            <p:cNvGrpSpPr/>
            <p:nvPr/>
          </p:nvGrpSpPr>
          <p:grpSpPr>
            <a:xfrm>
              <a:off x="3575256" y="3025499"/>
              <a:ext cx="1993488" cy="971885"/>
              <a:chOff x="2366242" y="2918489"/>
              <a:chExt cx="1935698" cy="922342"/>
            </a:xfrm>
          </p:grpSpPr>
          <p:sp>
            <p:nvSpPr>
              <p:cNvPr id="60" name="左大括号 59">
                <a:extLst>
                  <a:ext uri="{FF2B5EF4-FFF2-40B4-BE49-F238E27FC236}">
                    <a16:creationId xmlns:a16="http://schemas.microsoft.com/office/drawing/2014/main" id="{5EC0605C-639B-1A4E-B0B0-1EDD592F6288}"/>
                  </a:ext>
                </a:extLst>
              </p:cNvPr>
              <p:cNvSpPr/>
              <p:nvPr/>
            </p:nvSpPr>
            <p:spPr>
              <a:xfrm rot="5400000">
                <a:off x="2686768" y="3214906"/>
                <a:ext cx="115229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左大括号 62">
                <a:extLst>
                  <a:ext uri="{FF2B5EF4-FFF2-40B4-BE49-F238E27FC236}">
                    <a16:creationId xmlns:a16="http://schemas.microsoft.com/office/drawing/2014/main" id="{A7104CA6-2C38-3C46-8A9A-9CB189CDEBC6}"/>
                  </a:ext>
                </a:extLst>
              </p:cNvPr>
              <p:cNvSpPr/>
              <p:nvPr/>
            </p:nvSpPr>
            <p:spPr>
              <a:xfrm rot="3516431">
                <a:off x="3577973" y="3198430"/>
                <a:ext cx="115229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0C3CC5B-B8E1-8844-B114-D1890BE0228E}"/>
                  </a:ext>
                </a:extLst>
              </p:cNvPr>
              <p:cNvSpPr txBox="1"/>
              <p:nvPr/>
            </p:nvSpPr>
            <p:spPr>
              <a:xfrm>
                <a:off x="2366242" y="2966862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ACGTCG...</a:t>
                </a:r>
                <a:endParaRPr lang="zh-CN" altLang="en-US" sz="1200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0BEF365-4E0A-384E-B107-1DDD0785166C}"/>
                  </a:ext>
                </a:extLst>
              </p:cNvPr>
              <p:cNvSpPr txBox="1"/>
              <p:nvPr/>
            </p:nvSpPr>
            <p:spPr>
              <a:xfrm rot="19595596">
                <a:off x="3215935" y="2918489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TTCGAGA...</a:t>
                </a:r>
                <a:endParaRPr lang="zh-CN" altLang="en-US" sz="1200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376ED3E7-9871-2342-9211-D8C3875860DB}"/>
                  </a:ext>
                </a:extLst>
              </p:cNvPr>
              <p:cNvSpPr txBox="1"/>
              <p:nvPr/>
            </p:nvSpPr>
            <p:spPr>
              <a:xfrm>
                <a:off x="2855657" y="3201831"/>
                <a:ext cx="2904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…</a:t>
                </a:r>
                <a:endParaRPr kumimoji="1" lang="zh-CN" altLang="en-US" sz="1200" dirty="0"/>
              </a:p>
            </p:txBody>
          </p:sp>
          <p:sp>
            <p:nvSpPr>
              <p:cNvPr id="82" name="左大括号 81">
                <a:extLst>
                  <a:ext uri="{FF2B5EF4-FFF2-40B4-BE49-F238E27FC236}">
                    <a16:creationId xmlns:a16="http://schemas.microsoft.com/office/drawing/2014/main" id="{6A815C3C-E613-934C-97D4-0D1835FA8BFA}"/>
                  </a:ext>
                </a:extLst>
              </p:cNvPr>
              <p:cNvSpPr/>
              <p:nvPr/>
            </p:nvSpPr>
            <p:spPr>
              <a:xfrm rot="13883734">
                <a:off x="3036889" y="3493533"/>
                <a:ext cx="99593" cy="190397"/>
              </a:xfrm>
              <a:prstGeom prst="leftBrace">
                <a:avLst>
                  <a:gd name="adj1" fmla="val 21433"/>
                  <a:gd name="adj2" fmla="val 50000"/>
                </a:avLst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任意形状 82">
                <a:extLst>
                  <a:ext uri="{FF2B5EF4-FFF2-40B4-BE49-F238E27FC236}">
                    <a16:creationId xmlns:a16="http://schemas.microsoft.com/office/drawing/2014/main" id="{CB96CDC6-06D3-DF49-A6C9-C97E15ACF78B}"/>
                  </a:ext>
                </a:extLst>
              </p:cNvPr>
              <p:cNvSpPr/>
              <p:nvPr/>
            </p:nvSpPr>
            <p:spPr>
              <a:xfrm rot="20241952">
                <a:off x="2511302" y="3187043"/>
                <a:ext cx="1506220" cy="547259"/>
              </a:xfrm>
              <a:custGeom>
                <a:avLst/>
                <a:gdLst>
                  <a:gd name="connsiteX0" fmla="*/ 0 w 1270000"/>
                  <a:gd name="connsiteY0" fmla="*/ 136934 h 589618"/>
                  <a:gd name="connsiteX1" fmla="*/ 264160 w 1270000"/>
                  <a:gd name="connsiteY1" fmla="*/ 4854 h 589618"/>
                  <a:gd name="connsiteX2" fmla="*/ 325120 w 1270000"/>
                  <a:gd name="connsiteY2" fmla="*/ 289334 h 589618"/>
                  <a:gd name="connsiteX3" fmla="*/ 741680 w 1270000"/>
                  <a:gd name="connsiteY3" fmla="*/ 167414 h 589618"/>
                  <a:gd name="connsiteX4" fmla="*/ 721360 w 1270000"/>
                  <a:gd name="connsiteY4" fmla="*/ 451894 h 589618"/>
                  <a:gd name="connsiteX5" fmla="*/ 1056640 w 1270000"/>
                  <a:gd name="connsiteY5" fmla="*/ 350294 h 589618"/>
                  <a:gd name="connsiteX6" fmla="*/ 1097280 w 1270000"/>
                  <a:gd name="connsiteY6" fmla="*/ 573814 h 589618"/>
                  <a:gd name="connsiteX7" fmla="*/ 1270000 w 1270000"/>
                  <a:gd name="connsiteY7" fmla="*/ 553494 h 58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0000" h="589618">
                    <a:moveTo>
                      <a:pt x="0" y="136934"/>
                    </a:moveTo>
                    <a:cubicBezTo>
                      <a:pt x="104986" y="58194"/>
                      <a:pt x="209973" y="-20546"/>
                      <a:pt x="264160" y="4854"/>
                    </a:cubicBezTo>
                    <a:cubicBezTo>
                      <a:pt x="318347" y="30254"/>
                      <a:pt x="245533" y="262241"/>
                      <a:pt x="325120" y="289334"/>
                    </a:cubicBezTo>
                    <a:cubicBezTo>
                      <a:pt x="404707" y="316427"/>
                      <a:pt x="675640" y="140321"/>
                      <a:pt x="741680" y="167414"/>
                    </a:cubicBezTo>
                    <a:cubicBezTo>
                      <a:pt x="807720" y="194507"/>
                      <a:pt x="668867" y="421414"/>
                      <a:pt x="721360" y="451894"/>
                    </a:cubicBezTo>
                    <a:cubicBezTo>
                      <a:pt x="773853" y="482374"/>
                      <a:pt x="993987" y="329974"/>
                      <a:pt x="1056640" y="350294"/>
                    </a:cubicBezTo>
                    <a:cubicBezTo>
                      <a:pt x="1119293" y="370614"/>
                      <a:pt x="1061720" y="539947"/>
                      <a:pt x="1097280" y="573814"/>
                    </a:cubicBezTo>
                    <a:cubicBezTo>
                      <a:pt x="1132840" y="607681"/>
                      <a:pt x="1201420" y="580587"/>
                      <a:pt x="1270000" y="553494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4C60F8B7-5A28-9744-AC88-31175C21464C}"/>
                  </a:ext>
                </a:extLst>
              </p:cNvPr>
              <p:cNvSpPr txBox="1"/>
              <p:nvPr/>
            </p:nvSpPr>
            <p:spPr>
              <a:xfrm rot="19595596">
                <a:off x="2643773" y="3563832"/>
                <a:ext cx="10860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200" dirty="0"/>
                  <a:t>ACGATCT..</a:t>
                </a:r>
                <a:endParaRPr lang="zh-CN" altLang="en-US" sz="1200" dirty="0"/>
              </a:p>
            </p:txBody>
          </p: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29E1C33-2C9D-604C-8C18-17E16F128660}"/>
                </a:ext>
              </a:extLst>
            </p:cNvPr>
            <p:cNvSpPr txBox="1"/>
            <p:nvPr/>
          </p:nvSpPr>
          <p:spPr>
            <a:xfrm>
              <a:off x="4215549" y="4225589"/>
              <a:ext cx="58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/>
                <a:t>reads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2B73FF9-878D-E946-9555-AD373D08D88D}"/>
              </a:ext>
            </a:extLst>
          </p:cNvPr>
          <p:cNvGrpSpPr/>
          <p:nvPr/>
        </p:nvGrpSpPr>
        <p:grpSpPr>
          <a:xfrm>
            <a:off x="568589" y="2550402"/>
            <a:ext cx="1916294" cy="1716239"/>
            <a:chOff x="568589" y="2976433"/>
            <a:chExt cx="1916294" cy="171623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E19CAB1-F256-5C49-BC57-857595AF805E}"/>
                </a:ext>
              </a:extLst>
            </p:cNvPr>
            <p:cNvGrpSpPr/>
            <p:nvPr/>
          </p:nvGrpSpPr>
          <p:grpSpPr>
            <a:xfrm>
              <a:off x="905003" y="2976433"/>
              <a:ext cx="1222435" cy="1128172"/>
              <a:chOff x="941380" y="2579575"/>
              <a:chExt cx="1222435" cy="1128172"/>
            </a:xfrm>
          </p:grpSpPr>
          <p:pic>
            <p:nvPicPr>
              <p:cNvPr id="12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95770" y="326991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3" name="图形 42" descr="细菌 纯色填充">
                <a:extLst>
                  <a:ext uri="{FF2B5EF4-FFF2-40B4-BE49-F238E27FC236}">
                    <a16:creationId xmlns:a16="http://schemas.microsoft.com/office/drawing/2014/main" id="{F26F9050-9E00-9645-8688-D122353B0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13991" y="2909727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4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9369" y="337014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6" name="图形 45" descr="细菌 纯色填充">
                <a:extLst>
                  <a:ext uri="{FF2B5EF4-FFF2-40B4-BE49-F238E27FC236}">
                    <a16:creationId xmlns:a16="http://schemas.microsoft.com/office/drawing/2014/main" id="{C3B49A58-7129-D046-84BA-B7C3C731B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18170" y="3021222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7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4342" y="3032551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48" name="图形 11" descr="细菌 纯色填充">
                <a:extLst>
                  <a:ext uri="{FF2B5EF4-FFF2-40B4-BE49-F238E27FC236}">
                    <a16:creationId xmlns:a16="http://schemas.microsoft.com/office/drawing/2014/main" id="{5CB1E84D-1674-5F4F-A5EA-D5DDA55BF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3042" y="2757609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2" name="图形 51" descr="细菌 纯色填充">
                <a:extLst>
                  <a:ext uri="{FF2B5EF4-FFF2-40B4-BE49-F238E27FC236}">
                    <a16:creationId xmlns:a16="http://schemas.microsoft.com/office/drawing/2014/main" id="{CECCE15A-73F1-7F41-AE1F-9B589BC42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6619" y="2645880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4" name="图形 53" descr="细菌 纯色填充">
                <a:extLst>
                  <a:ext uri="{FF2B5EF4-FFF2-40B4-BE49-F238E27FC236}">
                    <a16:creationId xmlns:a16="http://schemas.microsoft.com/office/drawing/2014/main" id="{6091E938-6019-C744-97BC-294804D9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1344" y="2628641"/>
                <a:ext cx="289438" cy="289438"/>
              </a:xfrm>
              <a:prstGeom prst="rect">
                <a:avLst/>
              </a:prstGeom>
            </p:spPr>
          </p:pic>
          <p:pic>
            <p:nvPicPr>
              <p:cNvPr id="55" name="图形 11" descr="细菌 纯色填充">
                <a:extLst>
                  <a:ext uri="{FF2B5EF4-FFF2-40B4-BE49-F238E27FC236}">
                    <a16:creationId xmlns:a16="http://schemas.microsoft.com/office/drawing/2014/main" id="{2EF3ED66-44D2-9C43-AA73-0B6AB24EF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31171" y="3398764"/>
                <a:ext cx="289438" cy="289438"/>
              </a:xfrm>
              <a:prstGeom prst="rect">
                <a:avLst/>
              </a:prstGeom>
            </p:spPr>
          </p:pic>
          <p:sp>
            <p:nvSpPr>
              <p:cNvPr id="30" name="圆角矩形 29">
                <a:extLst>
                  <a:ext uri="{FF2B5EF4-FFF2-40B4-BE49-F238E27FC236}">
                    <a16:creationId xmlns:a16="http://schemas.microsoft.com/office/drawing/2014/main" id="{B2EBC8C1-5DE3-8545-BD05-004D0B2BC3C3}"/>
                  </a:ext>
                </a:extLst>
              </p:cNvPr>
              <p:cNvSpPr/>
              <p:nvPr/>
            </p:nvSpPr>
            <p:spPr>
              <a:xfrm>
                <a:off x="941380" y="2579575"/>
                <a:ext cx="1222435" cy="1128172"/>
              </a:xfrm>
              <a:prstGeom prst="roundRect">
                <a:avLst/>
              </a:prstGeom>
              <a:noFill/>
              <a:ln>
                <a:solidFill>
                  <a:srgbClr val="B2095A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3" name="文本框 24">
              <a:extLst>
                <a:ext uri="{FF2B5EF4-FFF2-40B4-BE49-F238E27FC236}">
                  <a16:creationId xmlns:a16="http://schemas.microsoft.com/office/drawing/2014/main" id="{528B7A28-E0BD-5C41-BCCE-1402B488614F}"/>
                </a:ext>
              </a:extLst>
            </p:cNvPr>
            <p:cNvSpPr txBox="1"/>
            <p:nvPr/>
          </p:nvSpPr>
          <p:spPr>
            <a:xfrm>
              <a:off x="568589" y="4169452"/>
              <a:ext cx="1916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/>
                <a:t>Sample</a:t>
              </a:r>
            </a:p>
            <a:p>
              <a:pPr algn="ctr"/>
              <a:r>
                <a:rPr lang="en-US" altLang="zh-CN" sz="1400" dirty="0"/>
                <a:t>(Three viral haplotypes)</a:t>
              </a:r>
              <a:endParaRPr lang="zh-CN" altLang="en-US" sz="1400" dirty="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E89B94F-85CE-0B43-8616-97C78CBB6040}"/>
              </a:ext>
            </a:extLst>
          </p:cNvPr>
          <p:cNvGrpSpPr/>
          <p:nvPr/>
        </p:nvGrpSpPr>
        <p:grpSpPr>
          <a:xfrm>
            <a:off x="2133906" y="2195735"/>
            <a:ext cx="1483363" cy="1512862"/>
            <a:chOff x="2133906" y="2621766"/>
            <a:chExt cx="1483363" cy="1512862"/>
          </a:xfrm>
        </p:grpSpPr>
        <p:pic>
          <p:nvPicPr>
            <p:cNvPr id="96" name="图形 95" descr="箭头: 直 纯色填充">
              <a:extLst>
                <a:ext uri="{FF2B5EF4-FFF2-40B4-BE49-F238E27FC236}">
                  <a16:creationId xmlns:a16="http://schemas.microsoft.com/office/drawing/2014/main" id="{C3FAFD60-2C72-8741-807D-804BEA4EF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133906" y="3459310"/>
              <a:ext cx="1427211" cy="675318"/>
            </a:xfrm>
            <a:prstGeom prst="rect">
              <a:avLst/>
            </a:prstGeom>
          </p:spPr>
        </p:pic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E816C98A-678D-FF43-93CE-4F327A1F6CE2}"/>
                </a:ext>
              </a:extLst>
            </p:cNvPr>
            <p:cNvSpPr txBox="1"/>
            <p:nvPr/>
          </p:nvSpPr>
          <p:spPr>
            <a:xfrm>
              <a:off x="2221859" y="2621766"/>
              <a:ext cx="139541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500" dirty="0"/>
                <a:t>Library construction,</a:t>
              </a:r>
            </a:p>
            <a:p>
              <a:r>
                <a:rPr kumimoji="1" lang="en-US" altLang="zh-CN" sz="1500" dirty="0"/>
                <a:t> whole genome sequencing</a:t>
              </a:r>
            </a:p>
            <a:p>
              <a:r>
                <a:rPr kumimoji="1" lang="en-US" altLang="zh-CN" sz="1500" dirty="0"/>
                <a:t> </a:t>
              </a:r>
              <a:endParaRPr kumimoji="1" lang="zh-CN" altLang="en-US" sz="1500" dirty="0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7ADC822-B695-9B4F-AB69-B82A2AAF3885}"/>
              </a:ext>
            </a:extLst>
          </p:cNvPr>
          <p:cNvGrpSpPr/>
          <p:nvPr/>
        </p:nvGrpSpPr>
        <p:grpSpPr>
          <a:xfrm>
            <a:off x="5491941" y="2720521"/>
            <a:ext cx="1427211" cy="988077"/>
            <a:chOff x="5491941" y="3146552"/>
            <a:chExt cx="1427211" cy="988077"/>
          </a:xfrm>
        </p:grpSpPr>
        <p:pic>
          <p:nvPicPr>
            <p:cNvPr id="98" name="图形 97" descr="箭头: 直 纯色填充">
              <a:extLst>
                <a:ext uri="{FF2B5EF4-FFF2-40B4-BE49-F238E27FC236}">
                  <a16:creationId xmlns:a16="http://schemas.microsoft.com/office/drawing/2014/main" id="{A70EABD7-34B2-5841-8F67-8CE8F76B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491941" y="3459311"/>
              <a:ext cx="1427211" cy="675318"/>
            </a:xfrm>
            <a:prstGeom prst="rect">
              <a:avLst/>
            </a:prstGeom>
          </p:spPr>
        </p:pic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3E9CC96-B6F6-994C-B13D-7BF0B4DD1EF8}"/>
                </a:ext>
              </a:extLst>
            </p:cNvPr>
            <p:cNvSpPr txBox="1"/>
            <p:nvPr/>
          </p:nvSpPr>
          <p:spPr>
            <a:xfrm>
              <a:off x="5653341" y="3146552"/>
              <a:ext cx="11152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500" dirty="0"/>
                <a:t>Reconstruct</a:t>
              </a:r>
            </a:p>
            <a:p>
              <a:pPr algn="ctr"/>
              <a:r>
                <a:rPr kumimoji="1" lang="en-US" altLang="zh-CN" sz="1500" dirty="0"/>
                <a:t>haplotypes</a:t>
              </a:r>
              <a:endParaRPr kumimoji="1" lang="zh-CN" altLang="en-US" sz="1500" dirty="0"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A3D4AA-F833-4C4A-815E-DF47FD8CDFD1}"/>
              </a:ext>
            </a:extLst>
          </p:cNvPr>
          <p:cNvSpPr/>
          <p:nvPr/>
        </p:nvSpPr>
        <p:spPr>
          <a:xfrm>
            <a:off x="3084954" y="3676633"/>
            <a:ext cx="2692533" cy="688885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725D6BC-1E29-7D40-A79D-D0FACAFA032C}"/>
              </a:ext>
            </a:extLst>
          </p:cNvPr>
          <p:cNvSpPr/>
          <p:nvPr/>
        </p:nvSpPr>
        <p:spPr>
          <a:xfrm>
            <a:off x="5502539" y="2734142"/>
            <a:ext cx="1467960" cy="844736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AC9A081-FBA4-F046-A61A-FED984AC387B}"/>
              </a:ext>
            </a:extLst>
          </p:cNvPr>
          <p:cNvSpPr/>
          <p:nvPr/>
        </p:nvSpPr>
        <p:spPr>
          <a:xfrm>
            <a:off x="7018170" y="3799558"/>
            <a:ext cx="1467960" cy="624707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30E6F-4FB5-AF47-B679-2EB64A5AEF88}"/>
              </a:ext>
            </a:extLst>
          </p:cNvPr>
          <p:cNvSpPr txBox="1"/>
          <p:nvPr/>
        </p:nvSpPr>
        <p:spPr>
          <a:xfrm>
            <a:off x="4164822" y="4475065"/>
            <a:ext cx="123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67B8D-2577-0841-9E22-07F019F120A5}"/>
              </a:ext>
            </a:extLst>
          </p:cNvPr>
          <p:cNvSpPr txBox="1"/>
          <p:nvPr/>
        </p:nvSpPr>
        <p:spPr>
          <a:xfrm>
            <a:off x="7337694" y="4444470"/>
            <a:ext cx="123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6425A-0039-D84B-967B-9EC209412BDB}"/>
              </a:ext>
            </a:extLst>
          </p:cNvPr>
          <p:cNvSpPr txBox="1"/>
          <p:nvPr/>
        </p:nvSpPr>
        <p:spPr>
          <a:xfrm>
            <a:off x="3302598" y="5109882"/>
            <a:ext cx="521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assembly tools cannot produce all haplotypes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85821-4DC4-7B4C-8AB4-F7E64D9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50" grpId="0" animBg="1"/>
      <p:bldP spid="2" grpId="0"/>
      <p:bldP spid="51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5B8D26-8FA7-C8F7-ACCA-E9047CC3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28" y="2455407"/>
            <a:ext cx="3121295" cy="28465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DF3F5-F758-5D4A-7398-E445262F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85" y="3657808"/>
            <a:ext cx="2312968" cy="1801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104E87-472E-4CB3-0CE0-BC58031C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285" y="1065272"/>
            <a:ext cx="5917604" cy="131244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C85B3A65-6D88-3ECF-C068-03D5F179F75E}"/>
              </a:ext>
            </a:extLst>
          </p:cNvPr>
          <p:cNvSpPr/>
          <p:nvPr/>
        </p:nvSpPr>
        <p:spPr>
          <a:xfrm>
            <a:off x="2707286" y="1708374"/>
            <a:ext cx="590107" cy="1754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A41D007C-1204-C914-0A5F-8DC70CC0AA17}"/>
              </a:ext>
            </a:extLst>
          </p:cNvPr>
          <p:cNvSpPr/>
          <p:nvPr/>
        </p:nvSpPr>
        <p:spPr>
          <a:xfrm>
            <a:off x="5128911" y="1744882"/>
            <a:ext cx="717698" cy="1754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E856DA-0759-D193-D763-61C5F6E13980}"/>
              </a:ext>
            </a:extLst>
          </p:cNvPr>
          <p:cNvSpPr txBox="1"/>
          <p:nvPr/>
        </p:nvSpPr>
        <p:spPr>
          <a:xfrm>
            <a:off x="869641" y="1105903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solidFill>
                  <a:srgbClr val="FF0000"/>
                </a:solidFill>
                <a:latin typeface="Helvetica" pitchFamily="2" charset="0"/>
                <a:ea typeface="SimHei" panose="02010609060101010101" pitchFamily="49" charset="-122"/>
              </a:rPr>
              <a:t>Multiple</a:t>
            </a:r>
            <a:r>
              <a:rPr kumimoji="1" lang="en-US" altLang="zh-CN" sz="1100" b="1" dirty="0">
                <a:latin typeface="Helvetica" pitchFamily="2" charset="0"/>
                <a:ea typeface="SimHei" panose="02010609060101010101" pitchFamily="49" charset="-122"/>
              </a:rPr>
              <a:t> haplotypes</a:t>
            </a:r>
            <a:endParaRPr kumimoji="1" lang="zh-CN" altLang="en-US" sz="1100" b="1" dirty="0">
              <a:latin typeface="Helvetica" pitchFamily="2" charset="0"/>
              <a:ea typeface="SimHe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75F4D7-FFD1-A86C-78F6-2E55DA1BC88E}"/>
              </a:ext>
            </a:extLst>
          </p:cNvPr>
          <p:cNvSpPr txBox="1"/>
          <p:nvPr/>
        </p:nvSpPr>
        <p:spPr>
          <a:xfrm>
            <a:off x="978547" y="2536601"/>
            <a:ext cx="304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Learning latent features for distinguishing reads from different strains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A5DD82F-A04D-D36F-2FC8-37A0C45E1ADF}"/>
              </a:ext>
            </a:extLst>
          </p:cNvPr>
          <p:cNvSpPr/>
          <p:nvPr/>
        </p:nvSpPr>
        <p:spPr>
          <a:xfrm>
            <a:off x="3766988" y="4182911"/>
            <a:ext cx="788918" cy="1993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18FD8-D4BB-20F4-2C6B-37BCD2404E3C}"/>
              </a:ext>
            </a:extLst>
          </p:cNvPr>
          <p:cNvSpPr txBox="1"/>
          <p:nvPr/>
        </p:nvSpPr>
        <p:spPr>
          <a:xfrm>
            <a:off x="7442858" y="3890180"/>
            <a:ext cx="134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FF0000"/>
                </a:solidFill>
              </a:rPr>
              <a:t>Recommender System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B76F2D-F40C-AC81-63E2-746AC342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4515F-F10F-05B4-456D-A1021DC3DC8F}"/>
              </a:ext>
            </a:extLst>
          </p:cNvPr>
          <p:cNvSpPr txBox="1"/>
          <p:nvPr/>
        </p:nvSpPr>
        <p:spPr>
          <a:xfrm>
            <a:off x="102681" y="404285"/>
            <a:ext cx="739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1944"/>
                </a:solidFill>
              </a:rPr>
              <a:t>Viral haplotype reconstruction from TGS sequencing data</a:t>
            </a:r>
            <a:endParaRPr lang="zh-CN" altLang="en-US" sz="2400" b="1" dirty="0">
              <a:solidFill>
                <a:srgbClr val="701944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B84AE44-5DB7-F0C3-DA45-CAE26303564F}"/>
              </a:ext>
            </a:extLst>
          </p:cNvPr>
          <p:cNvCxnSpPr>
            <a:cxnSpLocks/>
          </p:cNvCxnSpPr>
          <p:nvPr/>
        </p:nvCxnSpPr>
        <p:spPr>
          <a:xfrm>
            <a:off x="220591" y="865950"/>
            <a:ext cx="7266059" cy="0"/>
          </a:xfrm>
          <a:prstGeom prst="line">
            <a:avLst/>
          </a:prstGeom>
          <a:ln w="28575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512684-8D4F-BF43-9598-D4AAC051F9B8}"/>
              </a:ext>
            </a:extLst>
          </p:cNvPr>
          <p:cNvSpPr txBox="1"/>
          <p:nvPr/>
        </p:nvSpPr>
        <p:spPr>
          <a:xfrm>
            <a:off x="220591" y="5459202"/>
            <a:ext cx="81523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Dehan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Cai,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Jiayu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Shang, Sun Yanni.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HaploDMF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viral Haplotype reconstruction from long reads via Deep Matrix Factorization. 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Bioinformatics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2022; 29:btac708.</a:t>
            </a:r>
          </a:p>
          <a:p>
            <a:r>
              <a:rPr lang="en-US" sz="1400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Dehan</a:t>
            </a:r>
            <a:r>
              <a:rPr lang="en-US" sz="14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Cai &amp; Yanni Sun. Reconstructing viral haplotypes using long reads. </a:t>
            </a:r>
            <a:r>
              <a:rPr lang="en-US" sz="1400" i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Bioinformatics</a:t>
            </a:r>
            <a:r>
              <a:rPr lang="en-US" sz="14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 2022; btac089.</a:t>
            </a:r>
          </a:p>
          <a:p>
            <a:endParaRPr lang="en-US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7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AED1C281-F87C-1372-06D8-C2CCE3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9455-5E98-42F6-9009-2A51DAFFB730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3C0D5-C0C1-3DC1-6F09-A268B4200F90}"/>
              </a:ext>
            </a:extLst>
          </p:cNvPr>
          <p:cNvSpPr txBox="1">
            <a:spLocks/>
          </p:cNvSpPr>
          <p:nvPr/>
        </p:nvSpPr>
        <p:spPr>
          <a:xfrm>
            <a:off x="397278" y="42115"/>
            <a:ext cx="7886700" cy="67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701944"/>
                </a:solidFill>
                <a:latin typeface="+mn-lt"/>
              </a:rPr>
              <a:t>Phage Identification with Transformer</a:t>
            </a:r>
          </a:p>
        </p:txBody>
      </p:sp>
      <p:cxnSp>
        <p:nvCxnSpPr>
          <p:cNvPr id="13" name="直接连接符 27">
            <a:extLst>
              <a:ext uri="{FF2B5EF4-FFF2-40B4-BE49-F238E27FC236}">
                <a16:creationId xmlns:a16="http://schemas.microsoft.com/office/drawing/2014/main" id="{088459D9-3FF7-0992-EE63-483B7AFF533F}"/>
              </a:ext>
            </a:extLst>
          </p:cNvPr>
          <p:cNvCxnSpPr/>
          <p:nvPr/>
        </p:nvCxnSpPr>
        <p:spPr>
          <a:xfrm>
            <a:off x="397278" y="685216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6D35A92-2B41-91E4-BCBB-D328841C9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81" y="1014096"/>
            <a:ext cx="6419654" cy="30808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B667F1-11A1-7E82-763C-E49FFCEE0BD3}"/>
              </a:ext>
            </a:extLst>
          </p:cNvPr>
          <p:cNvSpPr txBox="1"/>
          <p:nvPr/>
        </p:nvSpPr>
        <p:spPr>
          <a:xfrm>
            <a:off x="1329326" y="5197573"/>
            <a:ext cx="602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Value in the attention score matrix represents the strength of associations between two proteins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49CA3F-A576-0E75-41D2-0DEE1DEE765C}"/>
              </a:ext>
            </a:extLst>
          </p:cNvPr>
          <p:cNvSpPr txBox="1"/>
          <p:nvPr/>
        </p:nvSpPr>
        <p:spPr>
          <a:xfrm>
            <a:off x="1329326" y="4392192"/>
            <a:ext cx="602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The embedding of the protein sentence will be fed into multi-head attention module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30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510B-FE22-9247-8D39-8CE92A2B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13" y="437836"/>
            <a:ext cx="7886700" cy="61073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BIG genomic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BE79C-8896-CB45-A9E9-FF264386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516" y="1284609"/>
            <a:ext cx="5173863" cy="3880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7428D-64A4-544F-80C2-30DBBDCA78AF}"/>
              </a:ext>
            </a:extLst>
          </p:cNvPr>
          <p:cNvSpPr txBox="1"/>
          <p:nvPr/>
        </p:nvSpPr>
        <p:spPr>
          <a:xfrm>
            <a:off x="1257758" y="5255427"/>
            <a:ext cx="6886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Low cost </a:t>
            </a:r>
            <a:r>
              <a:rPr lang="en-US" sz="1500" dirty="0">
                <a:sym typeface="Wingdings"/>
              </a:rPr>
              <a:t> fast accumulation of sequencing data</a:t>
            </a:r>
          </a:p>
          <a:p>
            <a:r>
              <a:rPr lang="en-US" sz="1500" b="1" dirty="0">
                <a:solidFill>
                  <a:srgbClr val="FF0000"/>
                </a:solidFill>
                <a:sym typeface="Wingdings"/>
              </a:rPr>
              <a:t>Sequence Read Archive at NIH</a:t>
            </a:r>
            <a:r>
              <a:rPr lang="en-US" sz="1500" dirty="0">
                <a:sym typeface="Wingdings"/>
              </a:rPr>
              <a:t>: 11,141,607,428,443,304 bases (~11,141 </a:t>
            </a:r>
            <a:r>
              <a:rPr lang="en-US" sz="1500" dirty="0" err="1">
                <a:sym typeface="Wingdings"/>
              </a:rPr>
              <a:t>terabases</a:t>
            </a:r>
            <a:r>
              <a:rPr lang="en-US" sz="1500" dirty="0">
                <a:sym typeface="Wingdings"/>
              </a:rPr>
              <a:t>)</a:t>
            </a:r>
            <a:endParaRPr lang="en-US" sz="1500" dirty="0"/>
          </a:p>
        </p:txBody>
      </p:sp>
      <p:cxnSp>
        <p:nvCxnSpPr>
          <p:cNvPr id="3" name="直接连接符 113">
            <a:extLst>
              <a:ext uri="{FF2B5EF4-FFF2-40B4-BE49-F238E27FC236}">
                <a16:creationId xmlns:a16="http://schemas.microsoft.com/office/drawing/2014/main" id="{898A083F-7644-D19E-86B6-DD3E609A3F7C}"/>
              </a:ext>
            </a:extLst>
          </p:cNvPr>
          <p:cNvCxnSpPr/>
          <p:nvPr/>
        </p:nvCxnSpPr>
        <p:spPr>
          <a:xfrm>
            <a:off x="459754" y="934173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BA8BD-0C68-4322-DDDB-6B32FC5E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5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AC2573AC-9F48-3B29-0504-EC0AD657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5" y="102737"/>
            <a:ext cx="8879305" cy="114300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701944"/>
                </a:solidFill>
                <a:latin typeface="+mn-lt"/>
              </a:rPr>
              <a:t>Fast accumulation of sequenced genomes</a:t>
            </a:r>
            <a:endParaRPr lang="zh-CN" altLang="en-US" sz="2800" b="1" dirty="0">
              <a:solidFill>
                <a:srgbClr val="701944"/>
              </a:solidFill>
              <a:latin typeface="+mn-lt"/>
            </a:endParaRPr>
          </a:p>
        </p:txBody>
      </p:sp>
      <p:pic>
        <p:nvPicPr>
          <p:cNvPr id="13" name="Picture 2" descr="genome size table">
            <a:extLst>
              <a:ext uri="{FF2B5EF4-FFF2-40B4-BE49-F238E27FC236}">
                <a16:creationId xmlns:a16="http://schemas.microsoft.com/office/drawing/2014/main" id="{7CA5078E-E315-D312-1230-8A5D80B74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5" y="1583303"/>
            <a:ext cx="8191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98FAD39B-FA0A-FFFD-2D08-0CE75762B8B5}"/>
              </a:ext>
            </a:extLst>
          </p:cNvPr>
          <p:cNvSpPr txBox="1"/>
          <p:nvPr/>
        </p:nvSpPr>
        <p:spPr>
          <a:xfrm>
            <a:off x="635079" y="5734664"/>
            <a:ext cx="486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1400" dirty="0"/>
              <a:t>Pictures downloaded from Wiki</a:t>
            </a:r>
          </a:p>
        </p:txBody>
      </p:sp>
      <p:pic>
        <p:nvPicPr>
          <p:cNvPr id="26" name="Picture 5" descr="A picture containing plant&#10;&#10;Description automatically generated">
            <a:extLst>
              <a:ext uri="{FF2B5EF4-FFF2-40B4-BE49-F238E27FC236}">
                <a16:creationId xmlns:a16="http://schemas.microsoft.com/office/drawing/2014/main" id="{EDE77C8B-6FD0-C023-76B3-EAEA9FB9E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08" y="4332580"/>
            <a:ext cx="1437934" cy="1424558"/>
          </a:xfrm>
          <a:prstGeom prst="rect">
            <a:avLst/>
          </a:prstGeom>
        </p:spPr>
      </p:pic>
      <p:sp>
        <p:nvSpPr>
          <p:cNvPr id="27" name="TextBox 6">
            <a:extLst>
              <a:ext uri="{FF2B5EF4-FFF2-40B4-BE49-F238E27FC236}">
                <a16:creationId xmlns:a16="http://schemas.microsoft.com/office/drawing/2014/main" id="{2DD3156C-6480-420A-E1BD-6ACB9AB39410}"/>
              </a:ext>
            </a:extLst>
          </p:cNvPr>
          <p:cNvSpPr txBox="1"/>
          <p:nvPr/>
        </p:nvSpPr>
        <p:spPr>
          <a:xfrm>
            <a:off x="2867327" y="4996988"/>
            <a:ext cx="361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000" dirty="0"/>
              <a:t>Length: ~30,000 bp </a:t>
            </a:r>
            <a:endParaRPr kumimoji="1" lang="en-US" sz="2800" dirty="0"/>
          </a:p>
        </p:txBody>
      </p:sp>
      <p:cxnSp>
        <p:nvCxnSpPr>
          <p:cNvPr id="28" name="直接连接符 113">
            <a:extLst>
              <a:ext uri="{FF2B5EF4-FFF2-40B4-BE49-F238E27FC236}">
                <a16:creationId xmlns:a16="http://schemas.microsoft.com/office/drawing/2014/main" id="{A41D03F4-C4F1-44A1-282A-C6DC259DD7A0}"/>
              </a:ext>
            </a:extLst>
          </p:cNvPr>
          <p:cNvCxnSpPr/>
          <p:nvPr/>
        </p:nvCxnSpPr>
        <p:spPr>
          <a:xfrm>
            <a:off x="363500" y="891261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56799214-48EB-78C6-44AC-C221F22D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53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FD76-47DF-B249-A11C-60C89DF9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40" y="299606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Analyze microbial communities using next-generation sequencing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9B61-E81D-5E4F-8D9A-88CC1491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03" y="3386798"/>
            <a:ext cx="1341887" cy="9525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800530C3-071B-5044-BE6F-EC1AB2E5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3" y="4464278"/>
            <a:ext cx="1629066" cy="115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D4AD7-DF21-E544-9DB6-933BA360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57" y="3303349"/>
            <a:ext cx="2063874" cy="1160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8A718-76E2-804A-89A2-6C4EACD09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70" y="4464278"/>
            <a:ext cx="1543258" cy="1159512"/>
          </a:xfrm>
          <a:prstGeom prst="rect">
            <a:avLst/>
          </a:prstGeom>
        </p:spPr>
      </p:pic>
      <p:pic>
        <p:nvPicPr>
          <p:cNvPr id="9" name="Picture 2" descr="Image result for microbial communities">
            <a:extLst>
              <a:ext uri="{FF2B5EF4-FFF2-40B4-BE49-F238E27FC236}">
                <a16:creationId xmlns:a16="http://schemas.microsoft.com/office/drawing/2014/main" id="{B2D814C7-019E-5245-B75E-54F8A8EC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04" y="3386797"/>
            <a:ext cx="675746" cy="7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">
            <a:extLst>
              <a:ext uri="{FF2B5EF4-FFF2-40B4-BE49-F238E27FC236}">
                <a16:creationId xmlns:a16="http://schemas.microsoft.com/office/drawing/2014/main" id="{5096D097-15A8-5B4C-913C-C8F0BF9F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364360"/>
            <a:ext cx="1123950" cy="10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516396-D68C-8245-A9DF-607F5F0E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0" y="1356001"/>
            <a:ext cx="7886700" cy="24707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Microbial communities: groups of microbes (such as bacteria, viruses ) that share a common living space</a:t>
            </a:r>
          </a:p>
        </p:txBody>
      </p:sp>
      <p:cxnSp>
        <p:nvCxnSpPr>
          <p:cNvPr id="3" name="直接连接符 113">
            <a:extLst>
              <a:ext uri="{FF2B5EF4-FFF2-40B4-BE49-F238E27FC236}">
                <a16:creationId xmlns:a16="http://schemas.microsoft.com/office/drawing/2014/main" id="{8589FA5F-5D0A-A9BC-E0EC-1E5582F9F58A}"/>
              </a:ext>
            </a:extLst>
          </p:cNvPr>
          <p:cNvCxnSpPr/>
          <p:nvPr/>
        </p:nvCxnSpPr>
        <p:spPr>
          <a:xfrm>
            <a:off x="459754" y="135600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D6EE7-5B0B-14C8-63F8-DBAF446EA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0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28CA5C7-7093-3B44-86B0-F5FA46B2BA1B}"/>
              </a:ext>
            </a:extLst>
          </p:cNvPr>
          <p:cNvSpPr/>
          <p:nvPr/>
        </p:nvSpPr>
        <p:spPr>
          <a:xfrm>
            <a:off x="1170931" y="4304802"/>
            <a:ext cx="6802138" cy="2133267"/>
          </a:xfrm>
          <a:prstGeom prst="roundRect">
            <a:avLst/>
          </a:prstGeom>
          <a:solidFill>
            <a:schemeClr val="accent1">
              <a:alpha val="22082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2" y="417207"/>
            <a:ext cx="8672626" cy="3651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701944"/>
                </a:solidFill>
                <a:latin typeface="+mn-lt"/>
              </a:rPr>
              <a:t>Powerful method to study microbiome: metagenomic sequencing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262" r="70817" b="-2490"/>
          <a:stretch/>
        </p:blipFill>
        <p:spPr>
          <a:xfrm>
            <a:off x="1420663" y="954872"/>
            <a:ext cx="1529614" cy="2159714"/>
          </a:xfrm>
        </p:spPr>
      </p:pic>
      <p:sp>
        <p:nvSpPr>
          <p:cNvPr id="8" name="TextBox 7"/>
          <p:cNvSpPr txBox="1"/>
          <p:nvPr/>
        </p:nvSpPr>
        <p:spPr>
          <a:xfrm>
            <a:off x="3066581" y="3679657"/>
            <a:ext cx="116305" cy="23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2B236-9B09-574F-9D7B-B1296E832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69"/>
          <a:stretch/>
        </p:blipFill>
        <p:spPr>
          <a:xfrm>
            <a:off x="7232363" y="1490145"/>
            <a:ext cx="992414" cy="819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DEE2B-52B7-0D4C-8955-F6B471807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62" y="3075042"/>
            <a:ext cx="1326553" cy="74552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9A30909C-B94C-1A4A-BC3A-466B6DBBD67E}"/>
              </a:ext>
            </a:extLst>
          </p:cNvPr>
          <p:cNvSpPr/>
          <p:nvPr/>
        </p:nvSpPr>
        <p:spPr>
          <a:xfrm rot="16200000">
            <a:off x="3153853" y="1615154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C968968D-793C-144E-8CCC-3818F677E870}"/>
              </a:ext>
            </a:extLst>
          </p:cNvPr>
          <p:cNvSpPr/>
          <p:nvPr/>
        </p:nvSpPr>
        <p:spPr>
          <a:xfrm rot="16200000">
            <a:off x="5696759" y="1604161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27F66-0B5D-4146-B6D0-0AF990C8C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69"/>
          <a:stretch/>
        </p:blipFill>
        <p:spPr>
          <a:xfrm>
            <a:off x="6263297" y="1465296"/>
            <a:ext cx="992414" cy="819332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64F62A0B-23A1-084C-BB99-72060E2554FD}"/>
              </a:ext>
            </a:extLst>
          </p:cNvPr>
          <p:cNvSpPr/>
          <p:nvPr/>
        </p:nvSpPr>
        <p:spPr>
          <a:xfrm>
            <a:off x="7128494" y="2595428"/>
            <a:ext cx="355149" cy="544811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62B924F-6F89-E24B-8A52-296E986DF76C}"/>
              </a:ext>
            </a:extLst>
          </p:cNvPr>
          <p:cNvSpPr/>
          <p:nvPr/>
        </p:nvSpPr>
        <p:spPr>
          <a:xfrm rot="5400000">
            <a:off x="5764962" y="3323068"/>
            <a:ext cx="254432" cy="42652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FAF4B-7C62-D943-8618-5949808CCE3D}"/>
              </a:ext>
            </a:extLst>
          </p:cNvPr>
          <p:cNvSpPr txBox="1"/>
          <p:nvPr/>
        </p:nvSpPr>
        <p:spPr>
          <a:xfrm>
            <a:off x="4084949" y="3007887"/>
            <a:ext cx="2133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Sample </a:t>
            </a:r>
            <a:r>
              <a:rPr lang="en-US" sz="1350" b="1" dirty="0"/>
              <a:t>output</a:t>
            </a:r>
            <a:r>
              <a:rPr lang="en-US" sz="1350" dirty="0"/>
              <a:t>:</a:t>
            </a:r>
          </a:p>
          <a:p>
            <a:r>
              <a:rPr lang="en-US" sz="1350" dirty="0"/>
              <a:t>Bacterium 1: 50%</a:t>
            </a:r>
          </a:p>
          <a:p>
            <a:r>
              <a:rPr lang="en-US" sz="1350" dirty="0"/>
              <a:t>Bacterium 2: 45%</a:t>
            </a:r>
          </a:p>
          <a:p>
            <a:r>
              <a:rPr lang="en-US" sz="1350" dirty="0"/>
              <a:t>Virus 1: 4%</a:t>
            </a:r>
          </a:p>
          <a:p>
            <a:r>
              <a:rPr lang="en-US" sz="1350" dirty="0"/>
              <a:t>Virus 2: 0.5%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DEB4E-ECEF-1D48-8C06-47B497C753D7}"/>
              </a:ext>
            </a:extLst>
          </p:cNvPr>
          <p:cNvSpPr txBox="1"/>
          <p:nvPr/>
        </p:nvSpPr>
        <p:spPr>
          <a:xfrm>
            <a:off x="6535372" y="3241973"/>
            <a:ext cx="1838740" cy="784830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Bioinformatics algorithms, machine learning models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D5211D-68C7-A34A-8795-23732FD46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569" y="1315637"/>
            <a:ext cx="1945824" cy="10103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28BB99-D064-4143-9D13-A8E778C8935B}"/>
              </a:ext>
            </a:extLst>
          </p:cNvPr>
          <p:cNvSpPr txBox="1"/>
          <p:nvPr/>
        </p:nvSpPr>
        <p:spPr>
          <a:xfrm>
            <a:off x="3303083" y="2460575"/>
            <a:ext cx="29508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Sequencing machines (credit: </a:t>
            </a:r>
            <a:r>
              <a:rPr lang="en-US" sz="1350" dirty="0" err="1"/>
              <a:t>illumina.com</a:t>
            </a:r>
            <a:r>
              <a:rPr lang="en-US" sz="135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A08CE-EDC4-694A-B74C-C5397CD19B18}"/>
              </a:ext>
            </a:extLst>
          </p:cNvPr>
          <p:cNvSpPr txBox="1"/>
          <p:nvPr/>
        </p:nvSpPr>
        <p:spPr>
          <a:xfrm>
            <a:off x="6337321" y="1137275"/>
            <a:ext cx="20367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Algorithm/model input</a:t>
            </a:r>
            <a:r>
              <a:rPr lang="en-US" sz="1350" dirty="0"/>
              <a:t>:</a:t>
            </a:r>
          </a:p>
        </p:txBody>
      </p:sp>
      <p:cxnSp>
        <p:nvCxnSpPr>
          <p:cNvPr id="5" name="直接连接符 113">
            <a:extLst>
              <a:ext uri="{FF2B5EF4-FFF2-40B4-BE49-F238E27FC236}">
                <a16:creationId xmlns:a16="http://schemas.microsoft.com/office/drawing/2014/main" id="{E4ACFF6E-F854-86C2-A766-AC409BFD852D}"/>
              </a:ext>
            </a:extLst>
          </p:cNvPr>
          <p:cNvCxnSpPr/>
          <p:nvPr/>
        </p:nvCxnSpPr>
        <p:spPr>
          <a:xfrm>
            <a:off x="396981" y="1019219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AB55B2-E161-5445-8715-F765E0744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29" y="4419359"/>
            <a:ext cx="2495787" cy="1621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69E38-F3F9-814F-B927-5F7E7E0D373B}"/>
              </a:ext>
            </a:extLst>
          </p:cNvPr>
          <p:cNvSpPr txBox="1"/>
          <p:nvPr/>
        </p:nvSpPr>
        <p:spPr>
          <a:xfrm>
            <a:off x="4498961" y="4497634"/>
            <a:ext cx="353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Targeted testing methods (RAT, PCR, etc.)</a:t>
            </a:r>
          </a:p>
          <a:p>
            <a:r>
              <a:rPr lang="en-US" dirty="0"/>
              <a:t>	        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40DDA-D32D-8647-9A52-A20A10A15095}"/>
              </a:ext>
            </a:extLst>
          </p:cNvPr>
          <p:cNvSpPr txBox="1"/>
          <p:nvPr/>
        </p:nvSpPr>
        <p:spPr>
          <a:xfrm>
            <a:off x="1486630" y="6032644"/>
            <a:ext cx="259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Picture credit: </a:t>
            </a:r>
            <a:r>
              <a:rPr lang="en-US" sz="1400" dirty="0" err="1"/>
              <a:t>CommunityLab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1F573-14BF-764A-8867-454FDE2EEAF0}"/>
              </a:ext>
            </a:extLst>
          </p:cNvPr>
          <p:cNvSpPr txBox="1"/>
          <p:nvPr/>
        </p:nvSpPr>
        <p:spPr>
          <a:xfrm>
            <a:off x="4539550" y="5414661"/>
            <a:ext cx="353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Metagenomic sequencing: broad spectrum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25EDFA7-C21F-9442-8464-0918834E8011}"/>
              </a:ext>
            </a:extLst>
          </p:cNvPr>
          <p:cNvSpPr/>
          <p:nvPr/>
        </p:nvSpPr>
        <p:spPr>
          <a:xfrm rot="16200000">
            <a:off x="4126340" y="4646975"/>
            <a:ext cx="254432" cy="310762"/>
          </a:xfrm>
          <a:prstGeom prst="downArrow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rgbClr val="00B050"/>
              </a:gs>
            </a:gsLst>
          </a:gra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656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2221" y="619193"/>
            <a:ext cx="762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1944"/>
                </a:solidFill>
              </a:rPr>
              <a:t>Dark matter in microbial communities: prokaryotic viruses</a:t>
            </a:r>
            <a:endParaRPr lang="zh-CN" altLang="en-US" sz="2400" b="1" dirty="0">
              <a:solidFill>
                <a:srgbClr val="701944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54364" y="1289492"/>
            <a:ext cx="6529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The most common and diverse entities</a:t>
            </a:r>
            <a:endParaRPr lang="zh-CN" altLang="en-US" sz="20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653823" y="1202490"/>
            <a:ext cx="6892465" cy="17921"/>
          </a:xfrm>
          <a:prstGeom prst="line">
            <a:avLst/>
          </a:prstGeom>
          <a:ln w="19050">
            <a:solidFill>
              <a:srgbClr val="7019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25516" y="6349684"/>
            <a:ext cx="14766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Material source: x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conomy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.com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灯片编号占位符 2"/>
          <p:cNvSpPr txBox="1">
            <a:spLocks/>
          </p:cNvSpPr>
          <p:nvPr/>
        </p:nvSpPr>
        <p:spPr>
          <a:xfrm>
            <a:off x="7968343" y="644549"/>
            <a:ext cx="318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046546" y="949654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046546" y="991753"/>
            <a:ext cx="162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五边形 32"/>
          <p:cNvSpPr/>
          <p:nvPr/>
        </p:nvSpPr>
        <p:spPr>
          <a:xfrm>
            <a:off x="796432" y="1417126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燕尾形 33"/>
          <p:cNvSpPr/>
          <p:nvPr/>
        </p:nvSpPr>
        <p:spPr>
          <a:xfrm>
            <a:off x="1137445" y="1417125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弧形 4">
            <a:extLst>
              <a:ext uri="{FF2B5EF4-FFF2-40B4-BE49-F238E27FC236}">
                <a16:creationId xmlns:a16="http://schemas.microsoft.com/office/drawing/2014/main" id="{114A1A45-5BD9-3B41-9B5E-49BF312B5F9D}"/>
              </a:ext>
            </a:extLst>
          </p:cNvPr>
          <p:cNvSpPr/>
          <p:nvPr/>
        </p:nvSpPr>
        <p:spPr>
          <a:xfrm rot="18703523">
            <a:off x="4276038" y="5242402"/>
            <a:ext cx="665353" cy="444607"/>
          </a:xfrm>
          <a:prstGeom prst="arc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5">
            <a:extLst>
              <a:ext uri="{FF2B5EF4-FFF2-40B4-BE49-F238E27FC236}">
                <a16:creationId xmlns:a16="http://schemas.microsoft.com/office/drawing/2014/main" id="{2085F9C4-BADD-6246-8B70-F20F59516D64}"/>
              </a:ext>
            </a:extLst>
          </p:cNvPr>
          <p:cNvSpPr/>
          <p:nvPr/>
        </p:nvSpPr>
        <p:spPr>
          <a:xfrm rot="7746391">
            <a:off x="2139939" y="4982678"/>
            <a:ext cx="465017" cy="731491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7">
            <a:extLst>
              <a:ext uri="{FF2B5EF4-FFF2-40B4-BE49-F238E27FC236}">
                <a16:creationId xmlns:a16="http://schemas.microsoft.com/office/drawing/2014/main" id="{646862D0-71BF-E140-8A57-E0B57B536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440">
            <a:off x="7120994" y="4879910"/>
            <a:ext cx="983471" cy="894064"/>
          </a:xfrm>
          <a:prstGeom prst="rect">
            <a:avLst/>
          </a:prstGeom>
        </p:spPr>
      </p:pic>
      <p:pic>
        <p:nvPicPr>
          <p:cNvPr id="38" name="图片 9">
            <a:extLst>
              <a:ext uri="{FF2B5EF4-FFF2-40B4-BE49-F238E27FC236}">
                <a16:creationId xmlns:a16="http://schemas.microsoft.com/office/drawing/2014/main" id="{EF2930FE-0AAF-6041-9636-B65C56CBC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776">
            <a:off x="3075901" y="5003593"/>
            <a:ext cx="1026509" cy="646701"/>
          </a:xfrm>
          <a:prstGeom prst="rect">
            <a:avLst/>
          </a:prstGeom>
        </p:spPr>
      </p:pic>
      <p:pic>
        <p:nvPicPr>
          <p:cNvPr id="39" name="图片 10">
            <a:extLst>
              <a:ext uri="{FF2B5EF4-FFF2-40B4-BE49-F238E27FC236}">
                <a16:creationId xmlns:a16="http://schemas.microsoft.com/office/drawing/2014/main" id="{EC501F25-B50F-474A-AF27-97EA942F4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9483">
            <a:off x="1170641" y="4830028"/>
            <a:ext cx="910528" cy="715738"/>
          </a:xfrm>
          <a:prstGeom prst="rect">
            <a:avLst/>
          </a:prstGeom>
        </p:spPr>
      </p:pic>
      <p:sp>
        <p:nvSpPr>
          <p:cNvPr id="61" name="矩形 45">
            <a:extLst>
              <a:ext uri="{FF2B5EF4-FFF2-40B4-BE49-F238E27FC236}">
                <a16:creationId xmlns:a16="http://schemas.microsoft.com/office/drawing/2014/main" id="{3099C27D-120F-FB49-A7CB-31E05EF9D0B6}"/>
              </a:ext>
            </a:extLst>
          </p:cNvPr>
          <p:cNvSpPr/>
          <p:nvPr/>
        </p:nvSpPr>
        <p:spPr>
          <a:xfrm>
            <a:off x="1231602" y="4140381"/>
            <a:ext cx="2498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Life Cycle (lytic Cycle)</a:t>
            </a:r>
            <a:endParaRPr lang="zh-CN" altLang="en-US" sz="2000" dirty="0"/>
          </a:p>
        </p:txBody>
      </p:sp>
      <p:sp>
        <p:nvSpPr>
          <p:cNvPr id="67" name="弧形 40">
            <a:extLst>
              <a:ext uri="{FF2B5EF4-FFF2-40B4-BE49-F238E27FC236}">
                <a16:creationId xmlns:a16="http://schemas.microsoft.com/office/drawing/2014/main" id="{E26535FA-54BF-AB4E-BE75-CCB4CA28EB25}"/>
              </a:ext>
            </a:extLst>
          </p:cNvPr>
          <p:cNvSpPr/>
          <p:nvPr/>
        </p:nvSpPr>
        <p:spPr>
          <a:xfrm rot="7746391">
            <a:off x="6363357" y="4898488"/>
            <a:ext cx="465017" cy="731491"/>
          </a:xfrm>
          <a:prstGeom prst="arc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11">
            <a:extLst>
              <a:ext uri="{FF2B5EF4-FFF2-40B4-BE49-F238E27FC236}">
                <a16:creationId xmlns:a16="http://schemas.microsoft.com/office/drawing/2014/main" id="{85DC214C-55B0-A648-B137-4A1096B65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048">
            <a:off x="5076803" y="5094101"/>
            <a:ext cx="1089454" cy="528861"/>
          </a:xfrm>
          <a:prstGeom prst="rect">
            <a:avLst/>
          </a:prstGeom>
        </p:spPr>
      </p:pic>
      <p:sp>
        <p:nvSpPr>
          <p:cNvPr id="69" name="文本框 15">
            <a:extLst>
              <a:ext uri="{FF2B5EF4-FFF2-40B4-BE49-F238E27FC236}">
                <a16:creationId xmlns:a16="http://schemas.microsoft.com/office/drawing/2014/main" id="{5227452A-E8FA-4846-A314-C34421FF6628}"/>
              </a:ext>
            </a:extLst>
          </p:cNvPr>
          <p:cNvSpPr txBox="1"/>
          <p:nvPr/>
        </p:nvSpPr>
        <p:spPr>
          <a:xfrm>
            <a:off x="3219577" y="5749212"/>
            <a:ext cx="829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Infection</a:t>
            </a:r>
            <a:endParaRPr lang="zh-CN" altLang="en-US" sz="1400" dirty="0"/>
          </a:p>
        </p:txBody>
      </p:sp>
      <p:sp>
        <p:nvSpPr>
          <p:cNvPr id="70" name="文本框 48">
            <a:extLst>
              <a:ext uri="{FF2B5EF4-FFF2-40B4-BE49-F238E27FC236}">
                <a16:creationId xmlns:a16="http://schemas.microsoft.com/office/drawing/2014/main" id="{50A115D9-F975-CC4C-BCF2-D6BA1742EE06}"/>
              </a:ext>
            </a:extLst>
          </p:cNvPr>
          <p:cNvSpPr txBox="1"/>
          <p:nvPr/>
        </p:nvSpPr>
        <p:spPr>
          <a:xfrm>
            <a:off x="5132323" y="5744707"/>
            <a:ext cx="997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Replication</a:t>
            </a:r>
          </a:p>
        </p:txBody>
      </p:sp>
      <p:sp>
        <p:nvSpPr>
          <p:cNvPr id="71" name="五边形 57">
            <a:extLst>
              <a:ext uri="{FF2B5EF4-FFF2-40B4-BE49-F238E27FC236}">
                <a16:creationId xmlns:a16="http://schemas.microsoft.com/office/drawing/2014/main" id="{126E121F-419E-1149-967E-EB59CFA70088}"/>
              </a:ext>
            </a:extLst>
          </p:cNvPr>
          <p:cNvSpPr/>
          <p:nvPr/>
        </p:nvSpPr>
        <p:spPr>
          <a:xfrm>
            <a:off x="715420" y="4253605"/>
            <a:ext cx="381119" cy="181497"/>
          </a:xfrm>
          <a:prstGeom prst="homePlate">
            <a:avLst>
              <a:gd name="adj" fmla="val 47313"/>
            </a:avLst>
          </a:prstGeom>
          <a:solidFill>
            <a:srgbClr val="701944"/>
          </a:solidFill>
          <a:ln>
            <a:solidFill>
              <a:srgbClr val="70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燕尾形 58">
            <a:extLst>
              <a:ext uri="{FF2B5EF4-FFF2-40B4-BE49-F238E27FC236}">
                <a16:creationId xmlns:a16="http://schemas.microsoft.com/office/drawing/2014/main" id="{99F042DA-4AE6-AD49-A123-911FD116B513}"/>
              </a:ext>
            </a:extLst>
          </p:cNvPr>
          <p:cNvSpPr/>
          <p:nvPr/>
        </p:nvSpPr>
        <p:spPr>
          <a:xfrm>
            <a:off x="1056433" y="4253604"/>
            <a:ext cx="174768" cy="181498"/>
          </a:xfrm>
          <a:prstGeom prst="chevron">
            <a:avLst/>
          </a:prstGeom>
          <a:solidFill>
            <a:srgbClr val="701944">
              <a:alpha val="60000"/>
            </a:srgbClr>
          </a:solidFill>
          <a:ln>
            <a:solidFill>
              <a:srgbClr val="A97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8043C-CB52-FC49-ADD8-FD2AD1CF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DA5E-6C12-4BB4-9E17-838C360467A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EC01FE15-BF62-B24A-BDBB-CE35DCC14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32" y="2036602"/>
            <a:ext cx="1880909" cy="1786862"/>
          </a:xfrm>
          <a:prstGeom prst="rect">
            <a:avLst/>
          </a:prstGeom>
        </p:spPr>
      </p:pic>
      <p:pic>
        <p:nvPicPr>
          <p:cNvPr id="45" name="Picture 7" descr="A picture containing clock, umbrella&#10;&#10;Description automatically generated">
            <a:extLst>
              <a:ext uri="{FF2B5EF4-FFF2-40B4-BE49-F238E27FC236}">
                <a16:creationId xmlns:a16="http://schemas.microsoft.com/office/drawing/2014/main" id="{E2D7D1E3-ADC1-B649-8797-3885D7FEA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33" y="2021168"/>
            <a:ext cx="1880909" cy="1772756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1675839E-AAF5-9F42-902A-2DD9308AB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760" y="1955667"/>
            <a:ext cx="1684118" cy="1786862"/>
          </a:xfrm>
          <a:prstGeom prst="rect">
            <a:avLst/>
          </a:prstGeom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97CB85A3-B01F-A049-BC56-0A155F072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603" y="2067037"/>
            <a:ext cx="1985405" cy="17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0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7670</TotalTime>
  <Words>2581</Words>
  <Application>Microsoft Macintosh PowerPoint</Application>
  <PresentationFormat>On-screen Show (4:3)</PresentationFormat>
  <Paragraphs>564</Paragraphs>
  <Slides>46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DengXian</vt:lpstr>
      <vt:lpstr>FranklinGothic-BookItalic</vt:lpstr>
      <vt:lpstr>NimbusRomNo9L-Regu</vt:lpstr>
      <vt:lpstr>SFRM1000</vt:lpstr>
      <vt:lpstr>Arial</vt:lpstr>
      <vt:lpstr>Calibri</vt:lpstr>
      <vt:lpstr>Calibri Light</vt:lpstr>
      <vt:lpstr>Cambria Math</vt:lpstr>
      <vt:lpstr>Helvetica</vt:lpstr>
      <vt:lpstr>Merriweather</vt:lpstr>
      <vt:lpstr>Open Sans</vt:lpstr>
      <vt:lpstr>Times New Roman</vt:lpstr>
      <vt:lpstr>Wingdings</vt:lpstr>
      <vt:lpstr>Office 主题</vt:lpstr>
      <vt:lpstr>PowerPoint Presentation</vt:lpstr>
      <vt:lpstr>Yanni Sun, PhD in Computer Science &amp; Engineering, research area: bioinformatics, sequence analysis, application of deep learning for genomic data analysis</vt:lpstr>
      <vt:lpstr>Genomic data: genomes</vt:lpstr>
      <vt:lpstr>PowerPoint Presentation</vt:lpstr>
      <vt:lpstr>BIG genomic data</vt:lpstr>
      <vt:lpstr>Fast accumulation of sequenced genomes</vt:lpstr>
      <vt:lpstr>Analyze microbial communities using next-generation sequencing data</vt:lpstr>
      <vt:lpstr>Powerful method to study microbiome: metagenomic sequencing</vt:lpstr>
      <vt:lpstr>PowerPoint Presentation</vt:lpstr>
      <vt:lpstr>Phage therapy</vt:lpstr>
      <vt:lpstr>Two research problems</vt:lpstr>
      <vt:lpstr>PowerPoint Presentation</vt:lpstr>
      <vt:lpstr>Existing methods for phage identification</vt:lpstr>
      <vt:lpstr>PowerPoint Presentation</vt:lpstr>
      <vt:lpstr>Natural language vs. language of life</vt:lpstr>
      <vt:lpstr>PowerPoint Presentation</vt:lpstr>
      <vt:lpstr>PowerPoint Presentation</vt:lpstr>
      <vt:lpstr>PowerPoint Presentation</vt:lpstr>
      <vt:lpstr>PowerPoint Presentation</vt:lpstr>
      <vt:lpstr>Transformer for translation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Motifs and convolution filters in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prediction accuracy for whole genomes without alignment results from genus to phylum
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商 家煜</dc:creator>
  <cp:lastModifiedBy>Dr. SUN Yanni</cp:lastModifiedBy>
  <cp:revision>262</cp:revision>
  <cp:lastPrinted>2022-12-21T12:36:14Z</cp:lastPrinted>
  <dcterms:created xsi:type="dcterms:W3CDTF">2020-11-18T07:36:00Z</dcterms:created>
  <dcterms:modified xsi:type="dcterms:W3CDTF">2022-12-21T12:36:31Z</dcterms:modified>
</cp:coreProperties>
</file>